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9"/>
  </p:notesMasterIdLst>
  <p:handoutMasterIdLst>
    <p:handoutMasterId r:id="rId40"/>
  </p:handoutMasterIdLst>
  <p:sldIdLst>
    <p:sldId id="4306" r:id="rId9"/>
    <p:sldId id="4261" r:id="rId10"/>
    <p:sldId id="4225" r:id="rId11"/>
    <p:sldId id="4226" r:id="rId12"/>
    <p:sldId id="4227" r:id="rId13"/>
    <p:sldId id="4230" r:id="rId14"/>
    <p:sldId id="4151" r:id="rId15"/>
    <p:sldId id="4305" r:id="rId16"/>
    <p:sldId id="4295" r:id="rId17"/>
    <p:sldId id="4237" r:id="rId18"/>
    <p:sldId id="4238" r:id="rId19"/>
    <p:sldId id="4239" r:id="rId20"/>
    <p:sldId id="4240" r:id="rId21"/>
    <p:sldId id="4208" r:id="rId22"/>
    <p:sldId id="4210" r:id="rId23"/>
    <p:sldId id="4211" r:id="rId24"/>
    <p:sldId id="4296" r:id="rId25"/>
    <p:sldId id="4233" r:id="rId26"/>
    <p:sldId id="4214" r:id="rId27"/>
    <p:sldId id="4213" r:id="rId28"/>
    <p:sldId id="4297" r:id="rId29"/>
    <p:sldId id="4298" r:id="rId30"/>
    <p:sldId id="4299" r:id="rId31"/>
    <p:sldId id="4300" r:id="rId32"/>
    <p:sldId id="4123" r:id="rId33"/>
    <p:sldId id="4302" r:id="rId34"/>
    <p:sldId id="4301" r:id="rId35"/>
    <p:sldId id="4303" r:id="rId36"/>
    <p:sldId id="4304" r:id="rId37"/>
    <p:sldId id="4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6"/>
            <p14:sldId id="4261"/>
          </p14:sldIdLst>
        </p14:section>
        <p14:section name="What Do We Offer?" id="{F05F8433-574B-43FE-BCDC-BA3DA7638817}">
          <p14:sldIdLst>
            <p14:sldId id="4225"/>
            <p14:sldId id="4226"/>
            <p14:sldId id="4227"/>
            <p14:sldId id="4230"/>
            <p14:sldId id="4151"/>
            <p14:sldId id="4305"/>
          </p14:sldIdLst>
        </p14:section>
        <p14:section name="Technical Overview (MT)" id="{F1AC82CE-F8A2-45A1-B1F9-57D3E4AA61BE}">
          <p14:sldIdLst>
            <p14:sldId id="4295"/>
            <p14:sldId id="4237"/>
            <p14:sldId id="4238"/>
            <p14:sldId id="4239"/>
            <p14:sldId id="4240"/>
            <p14:sldId id="4208"/>
          </p14:sldIdLst>
        </p14:section>
        <p14:section name="Project References" id="{9702271F-3859-4429-B7C4-D7A6885505CC}">
          <p14:sldIdLst>
            <p14:sldId id="4210"/>
            <p14:sldId id="4211"/>
            <p14:sldId id="4296"/>
            <p14:sldId id="4233"/>
            <p14:sldId id="4214"/>
            <p14:sldId id="4213"/>
            <p14:sldId id="4297"/>
            <p14:sldId id="4298"/>
            <p14:sldId id="4299"/>
            <p14:sldId id="4300"/>
            <p14:sldId id="4123"/>
            <p14:sldId id="4302"/>
            <p14:sldId id="4301"/>
            <p14:sldId id="4303"/>
            <p14:sldId id="430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72"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F58220"/>
    <a:srgbClr val="0071A2"/>
    <a:srgbClr val="0DB14B"/>
    <a:srgbClr val="962843"/>
    <a:srgbClr val="1A82C2"/>
    <a:srgbClr val="90D207"/>
    <a:srgbClr val="EB7600"/>
    <a:srgbClr val="DEC4C6"/>
    <a:srgbClr val="66A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0" autoAdjust="0"/>
    <p:restoredTop sz="76216" autoAdjust="0"/>
  </p:normalViewPr>
  <p:slideViewPr>
    <p:cSldViewPr snapToGrid="0">
      <p:cViewPr varScale="1">
        <p:scale>
          <a:sx n="85" d="100"/>
          <a:sy n="85" d="100"/>
        </p:scale>
        <p:origin x="2080" y="168"/>
      </p:cViewPr>
      <p:guideLst>
        <p:guide orient="horz" pos="572"/>
        <p:guide orient="horz" pos="3725"/>
        <p:guide pos="551"/>
        <p:guide pos="7151"/>
        <p:guide pos="3840"/>
        <p:guide orient="horz" pos="2160"/>
      </p:guideLst>
    </p:cSldViewPr>
  </p:slid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6.08.2024</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06/08/2024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ProtaStructure</a:t>
            </a:r>
            <a:r>
              <a:rPr lang="en-US" altLang="en-US" dirty="0"/>
              <a:t> is an extensive structural engineering software with a lot of know-how and details embedded in every step of the way.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ProtaStructure</a:t>
            </a:r>
            <a:r>
              <a:rPr lang="en-GB" sz="1200" dirty="0"/>
              <a:t> forms the core of our Suites. It is a BIM design solution for concrete and steel buildings. Some of the capabilities offered are, f</a:t>
            </a:r>
            <a:r>
              <a:rPr lang="en-US" sz="1200" dirty="0" err="1"/>
              <a:t>lexible</a:t>
            </a:r>
            <a:r>
              <a:rPr lang="en-US" sz="1200" dirty="0"/>
              <a:t> </a:t>
            </a:r>
            <a:r>
              <a:rPr lang="en-US" sz="1200" b="1" dirty="0"/>
              <a:t>2D and 3D Modelling, Multi-material Modelling </a:t>
            </a:r>
            <a:r>
              <a:rPr lang="en-US" sz="1200" dirty="0"/>
              <a:t>with Physical Objects, </a:t>
            </a:r>
            <a:r>
              <a:rPr lang="en-US" sz="1200" b="1" dirty="0"/>
              <a:t>Analysis and Detailed Design </a:t>
            </a:r>
            <a:r>
              <a:rPr lang="en-US" sz="1200" dirty="0"/>
              <a:t>to International Seismic and Design Codes, Full design </a:t>
            </a:r>
            <a:r>
              <a:rPr lang="en-US" sz="1200" b="1" dirty="0"/>
              <a:t>reporting and quantity take-off and so on. </a:t>
            </a:r>
            <a:r>
              <a:rPr lang="en-US" sz="1200" b="0" dirty="0"/>
              <a:t>With </a:t>
            </a:r>
            <a:r>
              <a:rPr lang="en-US" sz="1200" b="0" dirty="0" err="1"/>
              <a:t>ProtaStructure</a:t>
            </a:r>
            <a:r>
              <a:rPr lang="en-US" sz="1200" b="0" dirty="0"/>
              <a:t>, your business will benefit from rapid modeling on an easy-to-use platform while effortlessly creating your intelligent drawings and full design documentation with the availability of a wide range of international design and seismic codes. </a:t>
            </a:r>
            <a:endParaRPr lang="en-US" sz="1200" b="1" dirty="0"/>
          </a:p>
          <a:p>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95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Open Sans" panose="020B0606030504020204" pitchFamily="34" charset="0"/>
              </a:rPr>
              <a:t>Working with </a:t>
            </a:r>
            <a:r>
              <a:rPr lang="en-US" sz="1200" b="1" i="0" dirty="0" err="1">
                <a:solidFill>
                  <a:srgbClr val="000000"/>
                </a:solidFill>
                <a:effectLst/>
                <a:latin typeface="Open Sans" panose="020B0606030504020204" pitchFamily="34" charset="0"/>
              </a:rPr>
              <a:t>ProtaStructure</a:t>
            </a:r>
            <a:r>
              <a:rPr lang="en-US" sz="1200" b="0" i="0" dirty="0">
                <a:solidFill>
                  <a:srgbClr val="000000"/>
                </a:solidFill>
                <a:effectLst/>
                <a:latin typeface="Open Sans" panose="020B0606030504020204" pitchFamily="34" charset="0"/>
              </a:rPr>
              <a:t>,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Details</a:t>
            </a:r>
            <a:r>
              <a:rPr lang="en-US" sz="1200" b="0" i="0" dirty="0">
                <a:solidFill>
                  <a:srgbClr val="000000"/>
                </a:solidFill>
                <a:effectLst/>
                <a:latin typeface="Open Sans" panose="020B0606030504020204" pitchFamily="34" charset="0"/>
              </a:rPr>
              <a:t> is a revolutionary system for </a:t>
            </a:r>
            <a:r>
              <a:rPr lang="en-US" sz="1200" b="1" i="0" dirty="0">
                <a:solidFill>
                  <a:srgbClr val="000000"/>
                </a:solidFill>
                <a:effectLst/>
                <a:latin typeface="Open Sans" panose="020B0606030504020204" pitchFamily="34" charset="0"/>
              </a:rPr>
              <a:t>automatically</a:t>
            </a:r>
            <a:r>
              <a:rPr lang="en-US" sz="1200" b="0" i="0" dirty="0">
                <a:solidFill>
                  <a:srgbClr val="000000"/>
                </a:solidFill>
                <a:effectLst/>
                <a:latin typeface="Open Sans" panose="020B0606030504020204" pitchFamily="34" charset="0"/>
              </a:rPr>
              <a:t> creating and organizing all your structural concrete detail drawings rapidly.</a:t>
            </a:r>
          </a:p>
          <a:p>
            <a:r>
              <a:rPr lang="en-US" sz="1200" dirty="0"/>
              <a:t>You can save</a:t>
            </a:r>
            <a:r>
              <a:rPr lang="en-US" sz="1200" b="0" i="0" dirty="0">
                <a:solidFill>
                  <a:srgbClr val="000000"/>
                </a:solidFill>
                <a:effectLst/>
                <a:latin typeface="Open Sans" panose="020B0606030504020204" pitchFamily="34" charset="0"/>
              </a:rPr>
              <a:t> hours of drafting time by seamlessly extracting design details from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Structure</a:t>
            </a:r>
            <a:r>
              <a:rPr lang="en-US" sz="1200" b="0" i="0" dirty="0">
                <a:solidFill>
                  <a:srgbClr val="000000"/>
                </a:solidFill>
                <a:effectLst/>
                <a:latin typeface="Open Sans" panose="020B0606030504020204" pitchFamily="34" charset="0"/>
              </a:rPr>
              <a:t> and automatically arranging them onto your company drawing sheets.</a:t>
            </a:r>
          </a:p>
          <a:p>
            <a:r>
              <a:rPr lang="en-US" sz="1200" b="0" i="0" dirty="0">
                <a:solidFill>
                  <a:srgbClr val="000000"/>
                </a:solidFill>
                <a:effectLst/>
                <a:latin typeface="Open Sans" panose="020B0606030504020204" pitchFamily="34" charset="0"/>
              </a:rPr>
              <a:t>We continuously expand our library of component macros in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Details</a:t>
            </a:r>
            <a:r>
              <a:rPr lang="en-US" sz="1200" b="0" i="0" dirty="0">
                <a:solidFill>
                  <a:srgbClr val="000000"/>
                </a:solidFill>
                <a:effectLst/>
                <a:latin typeface="Open Sans" panose="020B0606030504020204" pitchFamily="34" charset="0"/>
              </a:rPr>
              <a:t>, which in return save time and cost to our clients’ businesses.</a:t>
            </a:r>
            <a:endParaRPr lang="tr-TR"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5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Steel</a:t>
            </a:r>
            <a:r>
              <a:rPr lang="en-US" sz="1200" b="0" i="0" dirty="0">
                <a:solidFill>
                  <a:srgbClr val="000000"/>
                </a:solidFill>
                <a:effectLst/>
                <a:latin typeface="Open Sans" panose="020B0606030504020204" pitchFamily="34" charset="0"/>
              </a:rPr>
              <a:t> is our all-in-one steel detailing solution that allows structural engineers and detailers to perform automated steel connection design and produce high-quality steel detail drawings in a few minutes.</a:t>
            </a:r>
          </a:p>
          <a:p>
            <a:pPr algn="l"/>
            <a:endParaRPr lang="en-US" sz="1200" b="0" i="0" dirty="0">
              <a:solidFill>
                <a:srgbClr val="000000"/>
              </a:solidFill>
              <a:effectLst/>
              <a:latin typeface="Open Sans" panose="020B0606030504020204" pitchFamily="34" charset="0"/>
            </a:endParaRPr>
          </a:p>
          <a:p>
            <a:pPr algn="l"/>
            <a:r>
              <a:rPr lang="en-US" sz="1200" b="0" i="0" dirty="0">
                <a:solidFill>
                  <a:srgbClr val="000000"/>
                </a:solidFill>
                <a:effectLst/>
                <a:latin typeface="Open Sans" panose="020B0606030504020204" pitchFamily="34" charset="0"/>
              </a:rPr>
              <a:t>You can take models designed in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Structure</a:t>
            </a:r>
            <a:r>
              <a:rPr lang="en-US" sz="1200" b="0" i="0" dirty="0">
                <a:solidFill>
                  <a:srgbClr val="000000"/>
                </a:solidFill>
                <a:effectLst/>
                <a:latin typeface="Open Sans" panose="020B0606030504020204" pitchFamily="34" charset="0"/>
              </a:rPr>
              <a:t> directly into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Steel</a:t>
            </a:r>
            <a:r>
              <a:rPr lang="en-US" sz="1200" b="0" i="0" dirty="0">
                <a:solidFill>
                  <a:srgbClr val="000000"/>
                </a:solidFill>
                <a:effectLst/>
                <a:latin typeface="Open Sans" panose="020B0606030504020204" pitchFamily="34" charset="0"/>
              </a:rPr>
              <a:t> and save hours with the automated design of a comprehensive range of bolted and welded steel connections of your choice.</a:t>
            </a:r>
          </a:p>
          <a:p>
            <a:endParaRPr lang="tr-TR" sz="1200"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7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a:t>
            </a:r>
            <a:r>
              <a:rPr lang="en-GB" sz="1200" b="1" dirty="0" err="1"/>
              <a:t>ProtaBIM</a:t>
            </a:r>
            <a:r>
              <a:rPr lang="en-GB" sz="1200" dirty="0"/>
              <a:t> allows you to connect with other tools and systems to collaborate better with team members. </a:t>
            </a:r>
            <a:r>
              <a:rPr lang="en-GB" sz="1200" dirty="0" err="1"/>
              <a:t>ProtaBIM</a:t>
            </a:r>
            <a:r>
              <a:rPr lang="en-GB" sz="1200" dirty="0"/>
              <a:t> allows you to q</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uickly</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efficiently coordinate your projects and save hours of wasted time. </a:t>
            </a:r>
            <a:r>
              <a:rPr lang="en-GB" sz="1200" dirty="0"/>
              <a:t>You can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6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14</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1200" dirty="0">
                <a:solidFill>
                  <a:schemeClr val="bg1"/>
                </a:solidFill>
              </a:rPr>
              <a:t>As I have mentioned earlier, </a:t>
            </a:r>
            <a:r>
              <a:rPr lang="en-US" sz="1200" dirty="0" err="1">
                <a:solidFill>
                  <a:schemeClr val="bg1"/>
                </a:solidFill>
              </a:rPr>
              <a:t>ProtaStructure</a:t>
            </a:r>
            <a:r>
              <a:rPr lang="en-US" sz="1200" dirty="0">
                <a:solidFill>
                  <a:schemeClr val="bg1"/>
                </a:solidFill>
              </a:rPr>
              <a:t> was used in modeling and designing of the biggest Passenger Terminal Building of the World located in Istanbul covering 1.5 million square meters. And General Manager Mr. </a:t>
            </a:r>
            <a:r>
              <a:rPr lang="en-US" sz="1200" dirty="0" err="1">
                <a:solidFill>
                  <a:schemeClr val="bg1"/>
                </a:solidFill>
              </a:rPr>
              <a:t>Umit</a:t>
            </a:r>
            <a:r>
              <a:rPr lang="en-US" sz="1200" dirty="0">
                <a:solidFill>
                  <a:schemeClr val="bg1"/>
                </a:solidFill>
              </a:rPr>
              <a:t> has made a statement attributing the added success to </a:t>
            </a:r>
            <a:r>
              <a:rPr lang="en-US" sz="1200" dirty="0" err="1">
                <a:solidFill>
                  <a:schemeClr val="bg1"/>
                </a:solidFill>
              </a:rPr>
              <a:t>ProtaStructure’s</a:t>
            </a:r>
            <a:r>
              <a:rPr lang="en-US" sz="1200" dirty="0">
                <a:solidFill>
                  <a:schemeClr val="bg1"/>
                </a:solidFill>
              </a:rPr>
              <a:t> ability to perform project variations quickly, economically and accurately. </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The Kings Palace, situated in Kuala Lumpur, Malaysia, stands as the government's most significant investment. The project was delivered by </a:t>
            </a:r>
            <a:r>
              <a:rPr lang="en-US" sz="2600" dirty="0" err="1"/>
              <a:t>Kemasepakat</a:t>
            </a:r>
            <a:r>
              <a:rPr lang="en-US" sz="2600" dirty="0"/>
              <a:t>, one of our esteemed clients in Asia. As per the Executive Director, </a:t>
            </a:r>
            <a:r>
              <a:rPr lang="en-US" sz="2600" dirty="0" err="1"/>
              <a:t>ProtaStructure</a:t>
            </a:r>
            <a:r>
              <a:rPr lang="en-US" sz="2600" dirty="0"/>
              <a:t> has revolutionized their productivity, leading to a remarkable 300% increase compared to traditional methods. Thanks to </a:t>
            </a:r>
            <a:r>
              <a:rPr lang="en-US" sz="2600" dirty="0" err="1"/>
              <a:t>ProtaStructure</a:t>
            </a:r>
            <a:r>
              <a:rPr lang="en-US" sz="2600" dirty="0"/>
              <a:t>, they have expanded their workload and become more financially profitable and competitive.</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18</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20</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few other examples from Kuala Lumpur and Putrajaya in Malaysia. You can see Garden Mall, Resort City project that was delivered in Malaysia with </a:t>
            </a:r>
            <a:r>
              <a:rPr lang="en-GB" sz="1200" dirty="0" err="1"/>
              <a:t>ProtaStructure</a:t>
            </a:r>
            <a:r>
              <a:rPr lang="en-GB" sz="1200" dirty="0"/>
              <a:t> Suite…</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383707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Shopping mall in Singapore is among other projects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00565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24</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GB" sz="2600" dirty="0"/>
              <a:t>Here you can see a variety of other buildings such as stadiums, auditorium, playground roof, hangar building, modelled and designed by our users around the world.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25</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So, what do we offer to our clients that have become customers?</a:t>
            </a:r>
          </a:p>
          <a:p>
            <a:pPr lvl="0"/>
            <a:endParaRPr lang="en-GB" sz="1200" dirty="0"/>
          </a:p>
          <a:p>
            <a:pPr lvl="0"/>
            <a:r>
              <a:rPr lang="en-GB" sz="1200" dirty="0"/>
              <a:t>Our licensed users of </a:t>
            </a:r>
            <a:r>
              <a:rPr lang="en-GB" sz="1200" dirty="0" err="1"/>
              <a:t>ProtaStructure</a:t>
            </a:r>
            <a:r>
              <a:rPr lang="en-GB" sz="1200" dirty="0"/>
              <a:t> Suite do not just benefit from their licenced software technology alone. We gift every new licence owner with 1 year of Maintenance Plan to ensure a smooth onboarding period for newcomers. Hence, within this framework, our customers are given access to our comprehensive and dynamic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Prota</a:t>
            </a:r>
            <a:r>
              <a:rPr lang="en-US" sz="1200" b="1" kern="1200" dirty="0">
                <a:solidFill>
                  <a:schemeClr val="tx1"/>
                </a:solidFill>
                <a:effectLst/>
                <a:latin typeface="+mn-lt"/>
                <a:ea typeface="+mn-ea"/>
                <a:cs typeface="+mn-cs"/>
              </a:rPr>
              <a:t> Help Center </a:t>
            </a:r>
            <a:r>
              <a:rPr lang="en-US" sz="1200" kern="1200" dirty="0">
                <a:solidFill>
                  <a:schemeClr val="tx1"/>
                </a:solidFill>
                <a:effectLst/>
                <a:latin typeface="+mn-lt"/>
                <a:ea typeface="+mn-ea"/>
                <a:cs typeface="+mn-cs"/>
              </a:rPr>
              <a:t>where they will be able 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Browse through our collection of </a:t>
            </a:r>
            <a:r>
              <a:rPr lang="en-US" sz="1200" b="1" kern="1200" dirty="0">
                <a:solidFill>
                  <a:schemeClr val="tx1"/>
                </a:solidFill>
                <a:effectLst/>
                <a:latin typeface="+mn-lt"/>
                <a:ea typeface="+mn-ea"/>
                <a:cs typeface="+mn-cs"/>
              </a:rPr>
              <a:t>Knowledgebase</a:t>
            </a:r>
            <a:r>
              <a:rPr lang="en-US" sz="1200" kern="1200" dirty="0">
                <a:solidFill>
                  <a:schemeClr val="tx1"/>
                </a:solidFill>
                <a:effectLst/>
                <a:latin typeface="+mn-lt"/>
                <a:ea typeface="+mn-ea"/>
                <a:cs typeface="+mn-cs"/>
              </a:rPr>
              <a:t> articles.</a:t>
            </a:r>
          </a:p>
          <a:p>
            <a:pPr marL="285750" lvl="0" indent="-285750">
              <a:buFontTx/>
              <a:buChar char="-"/>
            </a:pPr>
            <a:r>
              <a:rPr lang="en-US" sz="1200" kern="1200" dirty="0">
                <a:solidFill>
                  <a:schemeClr val="tx1"/>
                </a:solidFill>
                <a:effectLst/>
                <a:latin typeface="+mn-lt"/>
                <a:ea typeface="+mn-ea"/>
                <a:cs typeface="+mn-cs"/>
              </a:rPr>
              <a:t>Create unlimited </a:t>
            </a:r>
            <a:r>
              <a:rPr lang="en-US" sz="1200" b="1" kern="1200" dirty="0">
                <a:solidFill>
                  <a:schemeClr val="tx1"/>
                </a:solidFill>
                <a:effectLst/>
                <a:latin typeface="+mn-lt"/>
                <a:ea typeface="+mn-ea"/>
                <a:cs typeface="+mn-cs"/>
              </a:rPr>
              <a:t>Support Tickets</a:t>
            </a:r>
            <a:r>
              <a:rPr lang="en-US" sz="1200" kern="1200" dirty="0">
                <a:solidFill>
                  <a:schemeClr val="tx1"/>
                </a:solidFill>
                <a:effectLst/>
                <a:latin typeface="+mn-lt"/>
                <a:ea typeface="+mn-ea"/>
                <a:cs typeface="+mn-cs"/>
              </a:rPr>
              <a:t> to get help from </a:t>
            </a:r>
            <a:r>
              <a:rPr lang="en-US" sz="1200" kern="1200" dirty="0" err="1">
                <a:solidFill>
                  <a:schemeClr val="tx1"/>
                </a:solidFill>
                <a:effectLst/>
                <a:latin typeface="+mn-lt"/>
                <a:ea typeface="+mn-ea"/>
                <a:cs typeface="+mn-cs"/>
              </a:rPr>
              <a:t>Prota</a:t>
            </a:r>
            <a:r>
              <a:rPr lang="en-US" sz="1200" kern="1200" dirty="0">
                <a:solidFill>
                  <a:schemeClr val="tx1"/>
                </a:solidFill>
                <a:effectLst/>
                <a:latin typeface="+mn-lt"/>
                <a:ea typeface="+mn-ea"/>
                <a:cs typeface="+mn-cs"/>
              </a:rPr>
              <a:t> Support Team 24/7.</a:t>
            </a:r>
          </a:p>
          <a:p>
            <a:pPr marL="285750" lvl="0" indent="-285750">
              <a:buFontTx/>
              <a:buChar char="-"/>
            </a:pPr>
            <a:r>
              <a:rPr lang="en-US" sz="1200" kern="1200" dirty="0">
                <a:solidFill>
                  <a:schemeClr val="tx1"/>
                </a:solidFill>
                <a:effectLst/>
                <a:latin typeface="+mn-lt"/>
                <a:ea typeface="+mn-ea"/>
                <a:cs typeface="+mn-cs"/>
              </a:rPr>
              <a:t>View previous tickets and follow-up their status.</a:t>
            </a:r>
          </a:p>
          <a:p>
            <a:pPr marL="285750" lvl="0" indent="-285750">
              <a:buFontTx/>
              <a:buChar char="-"/>
            </a:pPr>
            <a:r>
              <a:rPr lang="en-US" sz="1200" kern="1200" dirty="0">
                <a:solidFill>
                  <a:schemeClr val="tx1"/>
                </a:solidFill>
                <a:effectLst/>
                <a:latin typeface="+mn-lt"/>
                <a:ea typeface="+mn-ea"/>
                <a:cs typeface="+mn-cs"/>
              </a:rPr>
              <a:t>Ask questions in </a:t>
            </a:r>
            <a:r>
              <a:rPr lang="en-US" sz="1200" b="1" kern="1200" dirty="0">
                <a:solidFill>
                  <a:schemeClr val="tx1"/>
                </a:solidFill>
                <a:effectLst/>
                <a:latin typeface="+mn-lt"/>
                <a:ea typeface="+mn-ea"/>
                <a:cs typeface="+mn-cs"/>
              </a:rPr>
              <a:t>Community Forums</a:t>
            </a:r>
            <a:r>
              <a:rPr lang="en-US" sz="1200" kern="1200" dirty="0">
                <a:solidFill>
                  <a:schemeClr val="tx1"/>
                </a:solidFill>
                <a:effectLst/>
                <a:latin typeface="+mn-lt"/>
                <a:ea typeface="+mn-ea"/>
                <a:cs typeface="+mn-cs"/>
              </a:rPr>
              <a:t> and easily share information with other engineers.</a:t>
            </a:r>
          </a:p>
          <a:p>
            <a:pPr marL="285750" lvl="0" indent="-2857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On top of that, customers are able to receive updates and new releases during their maintenance plan. For more details you can reach out to our global sales team separately on this.</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26</a:t>
            </a:fld>
            <a:endParaRPr lang="en-GB"/>
          </a:p>
        </p:txBody>
      </p:sp>
    </p:spTree>
    <p:extLst>
      <p:ext uri="{BB962C8B-B14F-4D97-AF65-F5344CB8AC3E}">
        <p14:creationId xmlns:p14="http://schemas.microsoft.com/office/powerpoint/2010/main" val="29505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I have mentioned earlier we have been writing a lot of whitepapers, which are technical documents highlighting newly added features. So feel free to visit protasoftware.com to have a read, I am sure you will be interested to learn about the technical details surrounding these features.  Of course, more material is made available to paid users through </a:t>
            </a:r>
            <a:r>
              <a:rPr lang="en-GB" sz="1200" dirty="0" err="1"/>
              <a:t>Prota</a:t>
            </a:r>
            <a:r>
              <a:rPr lang="en-GB" sz="1200" dirty="0"/>
              <a:t> Help </a:t>
            </a:r>
            <a:r>
              <a:rPr lang="en-GB" sz="1200" dirty="0" err="1"/>
              <a:t>Center</a:t>
            </a:r>
            <a:r>
              <a:rPr lang="en-GB" sz="1200" dirty="0"/>
              <a:t>, but the free content gives you an idea. We emphasize big importance on transparency and put much effort on being transparent with our users and believe in a healthy two-way communication from our community to ensure </a:t>
            </a:r>
            <a:r>
              <a:rPr lang="en-GB" sz="1200" dirty="0" err="1"/>
              <a:t>ProtaStructure</a:t>
            </a:r>
            <a:r>
              <a:rPr lang="en-GB" sz="1200" dirty="0"/>
              <a:t> Suite continues to benefit engineers around the world on a daily basis.</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27</a:t>
            </a:fld>
            <a:endParaRPr lang="en-GB"/>
          </a:p>
        </p:txBody>
      </p:sp>
    </p:spTree>
    <p:extLst>
      <p:ext uri="{BB962C8B-B14F-4D97-AF65-F5344CB8AC3E}">
        <p14:creationId xmlns:p14="http://schemas.microsoft.com/office/powerpoint/2010/main" val="2738083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Talking about the free content, please check out our YouTube channel which is called </a:t>
            </a:r>
            <a:r>
              <a:rPr lang="en-GB" sz="1200" dirty="0" err="1"/>
              <a:t>ProtaStructure</a:t>
            </a:r>
            <a:r>
              <a:rPr lang="en-GB" sz="1200" dirty="0"/>
              <a:t>. Feel free to subscribe and explore our cleanly organised playlists. We periodically introduce new videos, playlists here and webinars that are presented.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28</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are available on all platforms of social media. Whether you are using </a:t>
            </a:r>
            <a:r>
              <a:rPr lang="en-GB" sz="1200" dirty="0" err="1"/>
              <a:t>Linkedin</a:t>
            </a:r>
            <a:r>
              <a:rPr lang="en-GB" sz="1200" dirty="0"/>
              <a:t>, </a:t>
            </a:r>
            <a:r>
              <a:rPr lang="en-GB" sz="1200" dirty="0" err="1"/>
              <a:t>Youtube</a:t>
            </a:r>
            <a:r>
              <a:rPr lang="en-GB" sz="1200" dirty="0"/>
              <a:t>, Facebook, Instagram and Twitter. We are there. You can keep up to date with all </a:t>
            </a:r>
            <a:r>
              <a:rPr lang="en-GB" sz="1200" dirty="0" err="1"/>
              <a:t>Prota</a:t>
            </a:r>
            <a:r>
              <a:rPr lang="en-GB" sz="1200" dirty="0"/>
              <a:t> related updates there. </a:t>
            </a:r>
          </a:p>
          <a:p>
            <a:endParaRPr lang="en-GB" sz="1200" dirty="0"/>
          </a:p>
          <a:p>
            <a:r>
              <a:rPr lang="en-GB" sz="1200" dirty="0"/>
              <a:t>If you are interested in our offerings, you can contact us through the contact us page on protasoftware.com or you can e-mail </a:t>
            </a:r>
            <a:r>
              <a:rPr lang="en-MY" sz="1200" b="1" dirty="0">
                <a:ln cmpd="sng">
                  <a:noFill/>
                </a:ln>
                <a:ea typeface="Open Sans" panose="020B0606030504020204" pitchFamily="34" charset="0"/>
                <a:cs typeface="Open Sans" panose="020B0606030504020204" pitchFamily="34" charset="0"/>
              </a:rPr>
              <a:t>globalsales@protasoftware.com.</a:t>
            </a:r>
          </a:p>
          <a:p>
            <a:endParaRPr lang="en-US" sz="1200" dirty="0"/>
          </a:p>
          <a:p>
            <a:r>
              <a:rPr lang="en-US" sz="1200" dirty="0"/>
              <a:t>We would love to get to know you and hear your feedback! 		</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29</a:t>
            </a:fld>
            <a:endParaRPr lang="en-GB"/>
          </a:p>
        </p:txBody>
      </p:sp>
    </p:spTree>
    <p:extLst>
      <p:ext uri="{BB962C8B-B14F-4D97-AF65-F5344CB8AC3E}">
        <p14:creationId xmlns:p14="http://schemas.microsoft.com/office/powerpoint/2010/main" val="258349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For more than 40 years, we have been expanding our reach around the world covering 25 international design codes, 10 languages such as Polish, Spanish, Portuguese, Thai and English.</a:t>
            </a: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We have also been busy creating design guides and insights into how the software. For example, many of our users benefit from technical guides that cover guidance to punching shear checks, foundation design, seismic design, retrofitting and many other topics.</a:t>
            </a:r>
          </a:p>
          <a:p>
            <a:pPr>
              <a:lnSpc>
                <a:spcPct val="107000"/>
              </a:lnSpc>
              <a:spcAft>
                <a:spcPts val="800"/>
              </a:spcAft>
            </a:pP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this point, we have licensed users in over 80 countries around the world.</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Our partners are represented by the yellow dots and the hexagons represent direct presence in those nations.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6</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2025, </a:t>
            </a:r>
            <a:r>
              <a:rPr lang="en-US" sz="1200" kern="1200" dirty="0">
                <a:solidFill>
                  <a:schemeClr val="tx1"/>
                </a:solidFill>
                <a:latin typeface="+mn-lt"/>
                <a:ea typeface="+mn-ea"/>
                <a:cs typeface="+mn-cs"/>
              </a:rPr>
              <a:t>we stand having spread the software in 95 countries and continue to grow our userbase.</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4378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g"/><Relationship Id="rId2" Type="http://schemas.openxmlformats.org/officeDocument/2006/relationships/slideLayout" Target="../slideLayouts/slideLayout21.xml"/><Relationship Id="rId16" Type="http://schemas.openxmlformats.org/officeDocument/2006/relationships/theme" Target="../theme/theme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ed and white triangle pattern&#10;&#10;Description automatically generated">
            <a:extLst>
              <a:ext uri="{FF2B5EF4-FFF2-40B4-BE49-F238E27FC236}">
                <a16:creationId xmlns:a16="http://schemas.microsoft.com/office/drawing/2014/main" id="{BF3FA327-D62D-CED4-2D32-F297C9EB58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orange triangle pattern&#10;&#10;Description automatically generated">
            <a:extLst>
              <a:ext uri="{FF2B5EF4-FFF2-40B4-BE49-F238E27FC236}">
                <a16:creationId xmlns:a16="http://schemas.microsoft.com/office/drawing/2014/main" id="{EA52908B-1FC2-F4E3-2D2F-5E0463891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green and white triangle pattern&#10;&#10;Description automatically generated">
            <a:extLst>
              <a:ext uri="{FF2B5EF4-FFF2-40B4-BE49-F238E27FC236}">
                <a16:creationId xmlns:a16="http://schemas.microsoft.com/office/drawing/2014/main" id="{064B91EA-2BFE-493A-4561-A61C747C1B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triangle pattern&#10;&#10;Description automatically generated">
            <a:extLst>
              <a:ext uri="{FF2B5EF4-FFF2-40B4-BE49-F238E27FC236}">
                <a16:creationId xmlns:a16="http://schemas.microsoft.com/office/drawing/2014/main" id="{A8B0570C-DE28-9ACB-B061-F8F575D5F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white background with blue and pink triangles&#10;&#10;Description automatically generated">
            <a:extLst>
              <a:ext uri="{FF2B5EF4-FFF2-40B4-BE49-F238E27FC236}">
                <a16:creationId xmlns:a16="http://schemas.microsoft.com/office/drawing/2014/main" id="{39B087F1-053E-2FD2-5DBB-4DCE3F1FDD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tif"/></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427" y="5622320"/>
            <a:ext cx="2880000" cy="389720"/>
          </a:xfrm>
          <a:prstGeom prst="rect">
            <a:avLst/>
          </a:prstGeom>
        </p:spPr>
      </p:pic>
      <p:pic>
        <p:nvPicPr>
          <p:cNvPr id="11" name="Picture 10" descr="A graphic design of numbers and text&#10;&#10;Description automatically generated">
            <a:extLst>
              <a:ext uri="{FF2B5EF4-FFF2-40B4-BE49-F238E27FC236}">
                <a16:creationId xmlns:a16="http://schemas.microsoft.com/office/drawing/2014/main" id="{5836CD9F-9F25-2494-918F-2A6255913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300" y="714938"/>
            <a:ext cx="5867400" cy="3901440"/>
          </a:xfrm>
          <a:prstGeom prst="rect">
            <a:avLst/>
          </a:prstGeom>
        </p:spPr>
      </p:pic>
      <p:grpSp>
        <p:nvGrpSpPr>
          <p:cNvPr id="4" name="Group 3">
            <a:extLst>
              <a:ext uri="{FF2B5EF4-FFF2-40B4-BE49-F238E27FC236}">
                <a16:creationId xmlns:a16="http://schemas.microsoft.com/office/drawing/2014/main" id="{208A8E19-7E2A-ECA1-66D6-E7ED57C1BBBA}"/>
              </a:ext>
            </a:extLst>
          </p:cNvPr>
          <p:cNvGrpSpPr/>
          <p:nvPr/>
        </p:nvGrpSpPr>
        <p:grpSpPr>
          <a:xfrm>
            <a:off x="6416354" y="3960000"/>
            <a:ext cx="2880000" cy="720000"/>
            <a:chOff x="6674748" y="3960000"/>
            <a:chExt cx="2880000" cy="720000"/>
          </a:xfrm>
        </p:grpSpPr>
        <p:sp>
          <p:nvSpPr>
            <p:cNvPr id="6" name="Rounded Rectangle 5">
              <a:extLst>
                <a:ext uri="{FF2B5EF4-FFF2-40B4-BE49-F238E27FC236}">
                  <a16:creationId xmlns:a16="http://schemas.microsoft.com/office/drawing/2014/main" id="{5645B7C9-119D-8CBF-E555-C93D5A1B74B8}"/>
                </a:ext>
              </a:extLst>
            </p:cNvPr>
            <p:cNvSpPr/>
            <p:nvPr/>
          </p:nvSpPr>
          <p:spPr>
            <a:xfrm>
              <a:off x="6674748" y="3960000"/>
              <a:ext cx="2880000" cy="720000"/>
            </a:xfrm>
            <a:prstGeom prst="roundRect">
              <a:avLst/>
            </a:prstGeom>
            <a:solidFill>
              <a:schemeClr val="bg1">
                <a:alpha val="49824"/>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3" name="TextBox 2">
              <a:extLst>
                <a:ext uri="{FF2B5EF4-FFF2-40B4-BE49-F238E27FC236}">
                  <a16:creationId xmlns:a16="http://schemas.microsoft.com/office/drawing/2014/main" id="{9E0AA59A-9D62-3C4F-BCA3-22C428B4122A}"/>
                </a:ext>
              </a:extLst>
            </p:cNvPr>
            <p:cNvSpPr txBox="1"/>
            <p:nvPr/>
          </p:nvSpPr>
          <p:spPr>
            <a:xfrm>
              <a:off x="6674748" y="4068000"/>
              <a:ext cx="2879999"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Berk ÖZTÜRK</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Business Development Team</a:t>
              </a:r>
            </a:p>
          </p:txBody>
        </p:sp>
      </p:grpSp>
      <p:grpSp>
        <p:nvGrpSpPr>
          <p:cNvPr id="5" name="Group 4">
            <a:extLst>
              <a:ext uri="{FF2B5EF4-FFF2-40B4-BE49-F238E27FC236}">
                <a16:creationId xmlns:a16="http://schemas.microsoft.com/office/drawing/2014/main" id="{EDE61E51-3DD8-6A34-33C1-F61CA7905769}"/>
              </a:ext>
            </a:extLst>
          </p:cNvPr>
          <p:cNvGrpSpPr/>
          <p:nvPr/>
        </p:nvGrpSpPr>
        <p:grpSpPr>
          <a:xfrm>
            <a:off x="2895644" y="3960000"/>
            <a:ext cx="2880001" cy="720000"/>
            <a:chOff x="2997248" y="3960000"/>
            <a:chExt cx="2880001" cy="720000"/>
          </a:xfrm>
        </p:grpSpPr>
        <p:sp>
          <p:nvSpPr>
            <p:cNvPr id="10" name="Rounded Rectangle 9">
              <a:extLst>
                <a:ext uri="{FF2B5EF4-FFF2-40B4-BE49-F238E27FC236}">
                  <a16:creationId xmlns:a16="http://schemas.microsoft.com/office/drawing/2014/main" id="{8638FD71-84A2-E6D8-9F4D-025776D4FFEF}"/>
                </a:ext>
              </a:extLst>
            </p:cNvPr>
            <p:cNvSpPr/>
            <p:nvPr/>
          </p:nvSpPr>
          <p:spPr>
            <a:xfrm>
              <a:off x="2997249"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2" name="TextBox 1">
              <a:extLst>
                <a:ext uri="{FF2B5EF4-FFF2-40B4-BE49-F238E27FC236}">
                  <a16:creationId xmlns:a16="http://schemas.microsoft.com/office/drawing/2014/main" id="{94F05610-B11D-07D8-177C-505A96658A21}"/>
                </a:ext>
              </a:extLst>
            </p:cNvPr>
            <p:cNvSpPr txBox="1"/>
            <p:nvPr/>
          </p:nvSpPr>
          <p:spPr>
            <a:xfrm>
              <a:off x="2997248" y="4068495"/>
              <a:ext cx="2880001"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Volkan ÖĞÜT</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Civil Engineer, MSc.</a:t>
              </a:r>
            </a:p>
          </p:txBody>
        </p:sp>
      </p:grpSp>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BB4667-1FF3-3D4D-4CB9-7F9C58A77117}"/>
              </a:ext>
            </a:extLst>
          </p:cNvPr>
          <p:cNvSpPr txBox="1"/>
          <p:nvPr/>
        </p:nvSpPr>
        <p:spPr>
          <a:xfrm>
            <a:off x="1572417" y="1528938"/>
            <a:ext cx="4117300" cy="316433"/>
          </a:xfrm>
          <a:prstGeom prst="rect">
            <a:avLst/>
          </a:prstGeom>
          <a:noFill/>
        </p:spPr>
        <p:txBody>
          <a:bodyPr wrap="square" lIns="0" rIns="0">
            <a:spAutoFit/>
          </a:bodyPr>
          <a:lstStyle/>
          <a:p>
            <a:pP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2" name="Content Placeholder 2">
            <a:extLst>
              <a:ext uri="{FF2B5EF4-FFF2-40B4-BE49-F238E27FC236}">
                <a16:creationId xmlns:a16="http://schemas.microsoft.com/office/drawing/2014/main" id="{63C468E5-D09F-C530-A936-06344E526CDB}"/>
              </a:ext>
            </a:extLst>
          </p:cNvPr>
          <p:cNvSpPr txBox="1">
            <a:spLocks/>
          </p:cNvSpPr>
          <p:nvPr/>
        </p:nvSpPr>
        <p:spPr>
          <a:xfrm>
            <a:off x="775029" y="2399931"/>
            <a:ext cx="4002152" cy="371385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Font typeface="Arial" panose="020B0604020202020204" pitchFamily="34" charset="0"/>
              <a:buNone/>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Flexible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2D</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3D True Structural BIM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Modelling with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 Objects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Analysis and Detailed Design to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Seismic and Design Codes</a:t>
            </a:r>
          </a:p>
          <a:p>
            <a:pPr marL="266700" lvl="1">
              <a:lnSpc>
                <a:spcPct val="100000"/>
              </a:lnSpc>
              <a:spcBef>
                <a:spcPts val="843"/>
              </a:spcBef>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Seismic Assessment, Retrofitting and Seismic Isolators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Full design reporting and quantity takeoff</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Links with </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ProtaDetails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Drawings</a:t>
            </a:r>
          </a:p>
          <a:p>
            <a:pPr marL="266700" lvl="1">
              <a:lnSpc>
                <a:spcPct val="100000"/>
              </a:lnSpc>
              <a:spcBef>
                <a:spcPts val="843"/>
              </a:spcBef>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SAF Integration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IFC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Import/Export</a:t>
            </a:r>
          </a:p>
        </p:txBody>
      </p:sp>
      <p:pic>
        <p:nvPicPr>
          <p:cNvPr id="4" name="Picture 3" descr="A black and red logo&#10;&#10;Description automatically generated">
            <a:extLst>
              <a:ext uri="{FF2B5EF4-FFF2-40B4-BE49-F238E27FC236}">
                <a16:creationId xmlns:a16="http://schemas.microsoft.com/office/drawing/2014/main" id="{332F210E-AA8B-F06E-28B2-150F0ECB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844544" cy="625856"/>
          </a:xfrm>
          <a:prstGeom prst="rect">
            <a:avLst/>
          </a:prstGeom>
        </p:spPr>
      </p:pic>
    </p:spTree>
    <p:extLst>
      <p:ext uri="{BB962C8B-B14F-4D97-AF65-F5344CB8AC3E}">
        <p14:creationId xmlns:p14="http://schemas.microsoft.com/office/powerpoint/2010/main" val="3914100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2076EE-0379-433C-CEAE-80DFFECAEE8B}"/>
              </a:ext>
            </a:extLst>
          </p:cNvPr>
          <p:cNvSpPr txBox="1"/>
          <p:nvPr/>
        </p:nvSpPr>
        <p:spPr>
          <a:xfrm>
            <a:off x="1587735" y="1535343"/>
            <a:ext cx="3994668" cy="316433"/>
          </a:xfrm>
          <a:prstGeom prst="rect">
            <a:avLst/>
          </a:prstGeom>
          <a:noFill/>
        </p:spPr>
        <p:txBody>
          <a:bodyPr wrap="square" lIns="0" rIns="0">
            <a:spAutoFit/>
          </a:bodyPr>
          <a:lstStyle/>
          <a:p>
            <a:pPr marL="0" indent="0" algn="l"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968EDE93-B42A-E097-7B6A-62FDBE797EBD}"/>
              </a:ext>
            </a:extLst>
          </p:cNvPr>
          <p:cNvSpPr txBox="1">
            <a:spLocks/>
          </p:cNvSpPr>
          <p:nvPr/>
        </p:nvSpPr>
        <p:spPr>
          <a:xfrm>
            <a:off x="776532" y="2401155"/>
            <a:ext cx="4459472" cy="4000757"/>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details rapidly with intelligent objects/templates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Full</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Partial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quantity take off</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Links with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utomated</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rawings</a:t>
            </a:r>
            <a:endPar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Manage and update details when model and design changes occur</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 library with detailing</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Sheet management using multiple files and title blocks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Powerful CAD Engine</a:t>
            </a:r>
          </a:p>
        </p:txBody>
      </p:sp>
      <p:pic>
        <p:nvPicPr>
          <p:cNvPr id="3" name="Picture 2" descr="A black and grey logo&#10;&#10;Description automatically generated with medium confidence">
            <a:extLst>
              <a:ext uri="{FF2B5EF4-FFF2-40B4-BE49-F238E27FC236}">
                <a16:creationId xmlns:a16="http://schemas.microsoft.com/office/drawing/2014/main" id="{ABB569FE-BBD4-B346-3BCB-F47F33C34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3446272" cy="625856"/>
          </a:xfrm>
          <a:prstGeom prst="rect">
            <a:avLst/>
          </a:prstGeom>
        </p:spPr>
      </p:pic>
    </p:spTree>
    <p:extLst>
      <p:ext uri="{BB962C8B-B14F-4D97-AF65-F5344CB8AC3E}">
        <p14:creationId xmlns:p14="http://schemas.microsoft.com/office/powerpoint/2010/main" val="709145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F56D87-A1D0-4B64-CAA6-F8CA96752127}"/>
              </a:ext>
            </a:extLst>
          </p:cNvPr>
          <p:cNvSpPr txBox="1"/>
          <p:nvPr/>
        </p:nvSpPr>
        <p:spPr>
          <a:xfrm>
            <a:off x="1575458" y="1542334"/>
            <a:ext cx="4224343" cy="307777"/>
          </a:xfrm>
          <a:prstGeom prst="rect">
            <a:avLst/>
          </a:prstGeom>
          <a:noFill/>
        </p:spPr>
        <p:txBody>
          <a:bodyPr wrap="square" lIns="0" rIns="0">
            <a:spAutoFit/>
          </a:bodyPr>
          <a:lstStyle/>
          <a:p>
            <a:pPr marL="0" indent="0"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5" name="Content Placeholder 2">
            <a:extLst>
              <a:ext uri="{FF2B5EF4-FFF2-40B4-BE49-F238E27FC236}">
                <a16:creationId xmlns:a16="http://schemas.microsoft.com/office/drawing/2014/main" id="{762BB0DC-E22C-5E59-7ADB-079E816F81C3}"/>
              </a:ext>
            </a:extLst>
          </p:cNvPr>
          <p:cNvSpPr txBox="1">
            <a:spLocks/>
          </p:cNvSpPr>
          <p:nvPr/>
        </p:nvSpPr>
        <p:spPr>
          <a:xfrm>
            <a:off x="780560" y="2399355"/>
            <a:ext cx="5184394" cy="385134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erform</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automated steel connection design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Take models designed in </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directly into </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Visualize and coordinate models in 3D, add ancillary steelwork, and fully quantify your projects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educe design and detailing time by automatically producing high quality engineering drawings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oordinat</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your projects with other leading BIM platforms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including Autodesk Revit and TeklaStructures</a:t>
            </a:r>
          </a:p>
        </p:txBody>
      </p:sp>
      <p:pic>
        <p:nvPicPr>
          <p:cNvPr id="2" name="Picture 1" descr="A black and grey logo&#10;&#10;Description automatically generated">
            <a:extLst>
              <a:ext uri="{FF2B5EF4-FFF2-40B4-BE49-F238E27FC236}">
                <a16:creationId xmlns:a16="http://schemas.microsoft.com/office/drawing/2014/main" id="{355B9A6D-6C97-9829-7F70-12BBBFA8F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169920" cy="625856"/>
          </a:xfrm>
          <a:prstGeom prst="rect">
            <a:avLst/>
          </a:prstGeom>
        </p:spPr>
      </p:pic>
    </p:spTree>
    <p:extLst>
      <p:ext uri="{BB962C8B-B14F-4D97-AF65-F5344CB8AC3E}">
        <p14:creationId xmlns:p14="http://schemas.microsoft.com/office/powerpoint/2010/main" val="304378793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A8BB1-D425-196D-30B6-7187C32692B9}"/>
              </a:ext>
            </a:extLst>
          </p:cNvPr>
          <p:cNvSpPr txBox="1"/>
          <p:nvPr/>
        </p:nvSpPr>
        <p:spPr>
          <a:xfrm>
            <a:off x="1567544" y="1534242"/>
            <a:ext cx="2042560" cy="316433"/>
          </a:xfrm>
          <a:prstGeom prst="rect">
            <a:avLst/>
          </a:prstGeom>
          <a:noFill/>
        </p:spPr>
        <p:txBody>
          <a:bodyPr wrap="square" lIns="0" rIns="0">
            <a:spAutoFit/>
          </a:bodyPr>
          <a:lstStyle/>
          <a:p>
            <a:pPr marL="0" lvl="1" indent="0"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2" name="Content Placeholder 2">
            <a:extLst>
              <a:ext uri="{FF2B5EF4-FFF2-40B4-BE49-F238E27FC236}">
                <a16:creationId xmlns:a16="http://schemas.microsoft.com/office/drawing/2014/main" id="{840FFBBB-6F46-3D8A-1EC5-C77487C8344E}"/>
              </a:ext>
            </a:extLst>
          </p:cNvPr>
          <p:cNvSpPr txBox="1">
            <a:spLocks/>
          </p:cNvSpPr>
          <p:nvPr/>
        </p:nvSpPr>
        <p:spPr>
          <a:xfrm>
            <a:off x="781949" y="2399919"/>
            <a:ext cx="5685878" cy="340316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ommunicate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coordinate models with other project stakeholders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interoperability</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platforms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such</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Autodesk Revit </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ntelligent</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auditing tools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rack and review changes</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Quickly and efficiently coordinate your projects before construction starts and save hours of wasted time</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IFC and SAF Import and Export</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2D and 3D DXF Import and Export</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Export Analysis Data</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and grey logo&#10;&#10;Description automatically generated">
            <a:extLst>
              <a:ext uri="{FF2B5EF4-FFF2-40B4-BE49-F238E27FC236}">
                <a16:creationId xmlns:a16="http://schemas.microsoft.com/office/drawing/2014/main" id="{8FFA097E-95EA-9A82-8156-EDBF3C907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2982976" cy="625856"/>
          </a:xfrm>
          <a:prstGeom prst="rect">
            <a:avLst/>
          </a:prstGeom>
        </p:spPr>
      </p:pic>
    </p:spTree>
    <p:extLst>
      <p:ext uri="{BB962C8B-B14F-4D97-AF65-F5344CB8AC3E}">
        <p14:creationId xmlns:p14="http://schemas.microsoft.com/office/powerpoint/2010/main" val="94846497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rgbClr val="E11B2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rgbClr val="F58220">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rgbClr val="0071A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941823"/>
          </a:xfrm>
          <a:prstGeom prst="roundRect">
            <a:avLst/>
          </a:prstGeom>
          <a:solidFill>
            <a:srgbClr val="0DB14B">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Analysis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Communication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OpenSees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Excel CSV</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Automated </a:t>
            </a:r>
            <a:r>
              <a:rPr lang="en-GB"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&amp;</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Interactive </a:t>
            </a:r>
            <a:r>
              <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Detail</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Drawings</a:t>
            </a:r>
            <a:endPar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DWG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9"/>
            <a:ext cx="2699347" cy="923842"/>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for</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abrication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CNC Data</a:t>
            </a:r>
          </a:p>
          <a:p>
            <a:pPr marL="0" indent="0" eaLnBrk="1" hangingPunct="1">
              <a:lnSpc>
                <a:spcPct val="150000"/>
              </a:lnSpc>
              <a:spcBef>
                <a:spcPts val="0"/>
              </a:spcBef>
              <a:buNone/>
            </a:pP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IdeaStatica</a:t>
            </a: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Export </a:t>
            </a: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2D and 3D DXF</a:t>
            </a:r>
            <a:endParaRPr lang="en-US"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Images</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2D&amp;3D PDF,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Print</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FE Analysis and Code-based Design</a:t>
            </a:r>
            <a:endPar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chemeClr val="bg1">
                <a:alpha val="50143"/>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712" y="701578"/>
            <a:ext cx="10477501" cy="439737"/>
          </a:xfrm>
          <a:prstGeom prst="rect">
            <a:avLst/>
          </a:prstGeom>
        </p:spPr>
        <p:txBody>
          <a:bodyPr>
            <a:noAutofit/>
          </a:bodyPr>
          <a:lstStyle/>
          <a:p>
            <a:pPr algn="ctr" defTabSz="914217"/>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3"/>
          <a:stretch>
            <a:fillRect/>
          </a:stretch>
        </p:blipFill>
        <p:spPr>
          <a:xfrm>
            <a:off x="1409632" y="3830328"/>
            <a:ext cx="9372732" cy="2073409"/>
          </a:xfrm>
          <a:prstGeom prst="rect">
            <a:avLst/>
          </a:prstGeom>
        </p:spPr>
      </p:pic>
      <p:pic>
        <p:nvPicPr>
          <p:cNvPr id="7" name="Picture 6" descr="A red and black logo&#10;&#10;Description automatically generated">
            <a:extLst>
              <a:ext uri="{FF2B5EF4-FFF2-40B4-BE49-F238E27FC236}">
                <a16:creationId xmlns:a16="http://schemas.microsoft.com/office/drawing/2014/main" id="{1D2FFE77-3CB0-349C-067A-E7BD64D42B1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es</a:t>
            </a: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02471"/>
            <a:ext cx="11730037" cy="490538"/>
          </a:xfrm>
          <a:prstGeom prst="rect">
            <a:avLst/>
          </a:prstGeom>
        </p:spPr>
        <p:txBody>
          <a:bodyPr>
            <a:normAutofit/>
          </a:body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ProtaStructure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used ProtaStructure throughout the entire life cycle of the project where we were able to manage project variations quickly, economically, and accurately.</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687"/>
              </a:spcAft>
            </a:pP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Umit</a:t>
            </a: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Kacmaz</a:t>
            </a:r>
            <a:br>
              <a:rPr lang="tr-TR"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General Manager – Prota Engineering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21939"/>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latin typeface="Open Sans" panose="020B0606030504020204" pitchFamily="34" charset="0"/>
                <a:ea typeface="Open Sans" panose="020B0606030504020204" pitchFamily="34" charset="0"/>
                <a:cs typeface="Open Sans" panose="020B0606030504020204" pitchFamily="34" charset="0"/>
              </a:rPr>
              <a:t>Structural design was performed by </a:t>
            </a:r>
            <a:r>
              <a:rPr lang="en-US" sz="1600" b="1" dirty="0">
                <a:latin typeface="Open Sans" panose="020B0606030504020204" pitchFamily="34" charset="0"/>
                <a:ea typeface="Open Sans" panose="020B0606030504020204" pitchFamily="34" charset="0"/>
                <a:cs typeface="Open Sans" panose="020B0606030504020204" pitchFamily="34" charset="0"/>
              </a:rPr>
              <a:t>Prota</a:t>
            </a:r>
            <a:r>
              <a:rPr lang="en-US"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Cerrahpasa</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405981"/>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623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1729999"/>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Kwang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Eng</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Yau</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Executive Director –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Kemasepakat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(Malaysia)</a:t>
            </a: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Istana </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Negara</a:t>
            </a:r>
            <a:r>
              <a:rPr lang="en-US" sz="1200" b="1" dirty="0">
                <a:solidFill>
                  <a:schemeClr val="tx1">
                    <a:lumMod val="75000"/>
                    <a:lumOff val="25000"/>
                  </a:schemeClr>
                </a:solidFill>
                <a:latin typeface="Open Sans"/>
                <a:ea typeface="Open Sans"/>
                <a:cs typeface="Open Sans"/>
              </a:rPr>
              <a:t> Malaysia (Kings Palace)</a:t>
            </a:r>
          </a:p>
          <a:p>
            <a:pPr>
              <a:lnSpc>
                <a:spcPct val="100000"/>
              </a:lnSpc>
            </a:pPr>
            <a:r>
              <a:rPr lang="en-US" sz="1200" dirty="0">
                <a:solidFill>
                  <a:schemeClr val="tx1">
                    <a:lumMod val="75000"/>
                    <a:lumOff val="25000"/>
                  </a:schemeClr>
                </a:solidFill>
                <a:latin typeface="Open Sans"/>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a:t>
            </a:r>
            <a:r>
              <a:rPr lang="tr-TR" sz="1600" dirty="0">
                <a:latin typeface="Open Sans" panose="020B0606030504020204" pitchFamily="34" charset="0"/>
                <a:ea typeface="Open Sans" panose="020B0606030504020204" pitchFamily="34" charset="0"/>
                <a:cs typeface="Open Sans" panose="020B0606030504020204" pitchFamily="34" charset="0"/>
              </a:rPr>
              <a:t>ixed shopping and commercial development </a:t>
            </a:r>
            <a:r>
              <a:rPr lang="tr-TR" sz="1600" dirty="0" err="1">
                <a:latin typeface="Open Sans" panose="020B0606030504020204" pitchFamily="34" charset="0"/>
                <a:ea typeface="Open Sans" panose="020B0606030504020204" pitchFamily="34" charset="0"/>
                <a:cs typeface="Open Sans" panose="020B0606030504020204" pitchFamily="34" charset="0"/>
              </a:rPr>
              <a:t>design</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dirty="0" err="1">
                <a:latin typeface="Open Sans" panose="020B0606030504020204" pitchFamily="34" charset="0"/>
                <a:ea typeface="Open Sans" panose="020B0606030504020204" pitchFamily="34" charset="0"/>
                <a:cs typeface="Open Sans" panose="020B0606030504020204" pitchFamily="34" charset="0"/>
              </a:rPr>
              <a:t>by</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b="1" dirty="0">
                <a:latin typeface="Open Sans" panose="020B0606030504020204" pitchFamily="34" charset="0"/>
                <a:ea typeface="Open Sans" panose="020B0606030504020204" pitchFamily="34" charset="0"/>
                <a:cs typeface="Open Sans" panose="020B0606030504020204" pitchFamily="34" charset="0"/>
              </a:rPr>
              <a:t>TWT Design </a:t>
            </a:r>
            <a:r>
              <a:rPr lang="tr-TR" sz="1600" b="1" dirty="0" err="1">
                <a:latin typeface="Open Sans" panose="020B0606030504020204" pitchFamily="34" charset="0"/>
                <a:ea typeface="Open Sans" panose="020B0606030504020204" pitchFamily="34" charset="0"/>
                <a:cs typeface="Open Sans" panose="020B0606030504020204" pitchFamily="34" charset="0"/>
              </a:rPr>
              <a:t>Consultants</a:t>
            </a:r>
            <a:endParaRPr lang="tr-TR"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565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Oxley Development</a:t>
            </a:r>
          </a:p>
          <a:p>
            <a:pPr>
              <a:lnSpc>
                <a:spcPct val="100000"/>
              </a:lnSpc>
            </a:pPr>
            <a:r>
              <a:rPr lang="en-US" sz="1200" dirty="0">
                <a:solidFill>
                  <a:schemeClr val="tx1">
                    <a:lumMod val="75000"/>
                    <a:lumOff val="2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The Peak</a:t>
            </a:r>
          </a:p>
          <a:p>
            <a:pPr>
              <a:lnSpc>
                <a:spcPct val="100000"/>
              </a:lnSpc>
            </a:pPr>
            <a:r>
              <a:rPr lang="en-US" sz="1200" dirty="0">
                <a:solidFill>
                  <a:schemeClr val="tx1">
                    <a:lumMod val="75000"/>
                    <a:lumOff val="25000"/>
                  </a:schemeClr>
                </a:solidFill>
                <a:latin typeface="Open Sans"/>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596664" cy="1200329"/>
            <a:chOff x="666940" y="861193"/>
            <a:chExt cx="5596664"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37300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 Software &amp; Products Overview</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144904" cy="1200329"/>
            <a:chOff x="666940" y="861193"/>
            <a:chExt cx="314490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2124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What Do We Offer?</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29112" cy="1200329"/>
            <a:chOff x="666940" y="861193"/>
            <a:chExt cx="2829112"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05457"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Advantages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073025" cy="1200329"/>
            <a:chOff x="666940" y="861193"/>
            <a:chExt cx="3073025"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849370"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Referances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50787"/>
            <a:ext cx="4982202" cy="1200329"/>
            <a:chOff x="666940" y="861193"/>
            <a:chExt cx="4982202"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508782"/>
              <a:ext cx="4758547" cy="522795"/>
            </a:xfrm>
            <a:prstGeom prst="rect">
              <a:avLst/>
            </a:prstGeom>
            <a:noFill/>
          </p:spPr>
          <p:txBody>
            <a:bodyPr wrap="none" rtlCol="0" anchor="b" anchorCtr="0">
              <a:spAutoFit/>
            </a:bodyPr>
            <a:lstStyle/>
            <a:p>
              <a:pPr defTabSz="914217"/>
              <a:r>
                <a:rPr lang="en-US" sz="24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Structure Suite Live Demo</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latin typeface="Open Sans" panose="020B0606030504020204" pitchFamily="34" charset="0"/>
                <a:ea typeface="Open Sans" panose="020B0606030504020204" pitchFamily="34" charset="0"/>
                <a:cs typeface="Open Sans" panose="020B0606030504020204" pitchFamily="34" charset="0"/>
              </a:rPr>
              <a:t>Maverick Consulting Engineers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tr-TR" sz="1600" dirty="0">
                <a:latin typeface="Open Sans" panose="020B0606030504020204" pitchFamily="34" charset="0"/>
                <a:ea typeface="Open Sans" panose="020B0606030504020204" pitchFamily="34" charset="0"/>
                <a:cs typeface="Open Sans" panose="020B0606030504020204" pitchFamily="34" charset="0"/>
              </a:rPr>
              <a:t>Wide range of commercial and residential projects using </a:t>
            </a:r>
            <a:r>
              <a:rPr lang="tr-TR" sz="1600" b="1" dirty="0">
                <a:latin typeface="Open Sans" panose="020B0606030504020204" pitchFamily="34" charset="0"/>
                <a:ea typeface="Open Sans" panose="020B0606030504020204" pitchFamily="34" charset="0"/>
                <a:cs typeface="Open Sans" panose="020B0606030504020204" pitchFamily="34" charset="0"/>
              </a:rPr>
              <a:t>Prota</a:t>
            </a:r>
            <a:r>
              <a:rPr lang="tr-TR"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51895"/>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Stage, </a:t>
            </a:r>
            <a:r>
              <a:rPr lang="en-US" sz="1000" dirty="0">
                <a:solidFill>
                  <a:schemeClr val="tx1">
                    <a:lumMod val="75000"/>
                    <a:lumOff val="25000"/>
                  </a:schemeClr>
                </a:solidFill>
                <a:latin typeface="Open Sans"/>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Camel Street, </a:t>
            </a:r>
            <a:r>
              <a:rPr lang="en-US" sz="1000" dirty="0">
                <a:solidFill>
                  <a:schemeClr val="tx1">
                    <a:lumMod val="75000"/>
                    <a:lumOff val="25000"/>
                  </a:schemeClr>
                </a:solidFill>
                <a:latin typeface="Open Sans"/>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Ipoh Hospital, </a:t>
            </a:r>
            <a:r>
              <a:rPr lang="en-US" sz="1000" dirty="0">
                <a:solidFill>
                  <a:schemeClr val="tx1">
                    <a:lumMod val="75000"/>
                    <a:lumOff val="25000"/>
                  </a:schemeClr>
                </a:solidFill>
                <a:latin typeface="Open Sans"/>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Oasis Tower, </a:t>
            </a:r>
            <a:r>
              <a:rPr lang="en-US" sz="1000" dirty="0">
                <a:solidFill>
                  <a:schemeClr val="tx1">
                    <a:lumMod val="75000"/>
                    <a:lumOff val="25000"/>
                  </a:schemeClr>
                </a:solidFill>
                <a:latin typeface="Open Sans"/>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Stoner, </a:t>
            </a:r>
            <a:r>
              <a:rPr lang="en-US" sz="1000" dirty="0">
                <a:solidFill>
                  <a:schemeClr val="tx1">
                    <a:lumMod val="75000"/>
                    <a:lumOff val="25000"/>
                  </a:schemeClr>
                </a:solidFill>
                <a:latin typeface="Open Sans"/>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673AEFE-03B8-2B2C-BCAB-6B6C6B6A1A20}"/>
              </a:ext>
            </a:extLst>
          </p:cNvPr>
          <p:cNvSpPr txBox="1"/>
          <p:nvPr/>
        </p:nvSpPr>
        <p:spPr>
          <a:xfrm>
            <a:off x="1819283" y="1373177"/>
            <a:ext cx="3335478" cy="1631216"/>
          </a:xfrm>
          <a:prstGeom prst="rect">
            <a:avLst/>
          </a:prstGeom>
          <a:noFill/>
        </p:spPr>
        <p:txBody>
          <a:bodyPr wrap="square" rtlCol="0">
            <a:spAutoFit/>
          </a:bodyPr>
          <a:lstStyle/>
          <a:p>
            <a:pPr algn="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Garden</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Mall</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Kuala Lumpur, Malaysia</a:t>
            </a:r>
            <a:b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tr-TR"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Delivered by EDP Consulting Group. Garden mall is part of Mid Valley City,  Kuala Lumpur’s largest shopping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mall</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entertainment</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complex</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Metin kutusu 8">
            <a:extLst>
              <a:ext uri="{FF2B5EF4-FFF2-40B4-BE49-F238E27FC236}">
                <a16:creationId xmlns:a16="http://schemas.microsoft.com/office/drawing/2014/main" id="{FAD2613F-EB09-D5EB-3257-105F26160ABC}"/>
              </a:ext>
            </a:extLst>
          </p:cNvPr>
          <p:cNvSpPr txBox="1"/>
          <p:nvPr/>
        </p:nvSpPr>
        <p:spPr>
          <a:xfrm>
            <a:off x="7358008" y="3838459"/>
            <a:ext cx="3335837" cy="1631216"/>
          </a:xfrm>
          <a:prstGeom prst="rect">
            <a:avLst/>
          </a:prstGeom>
          <a:noFill/>
        </p:spPr>
        <p:txBody>
          <a:bodyPr wrap="square" rtlCol="0">
            <a:spAutoFit/>
          </a:bodyPr>
          <a:lstStyle/>
          <a:p>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IOI </a:t>
            </a: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Resort</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World</a:t>
            </a:r>
          </a:p>
          <a:p>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Putrajaya</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Malaysia</a:t>
            </a:r>
          </a:p>
          <a:p>
            <a:endPar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Also delivered by EDP Consulting Group. Currently Malaysia’s largest mixed development Project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under</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constrution</a:t>
            </a:r>
            <a:endPar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Resim 6">
            <a:extLst>
              <a:ext uri="{FF2B5EF4-FFF2-40B4-BE49-F238E27FC236}">
                <a16:creationId xmlns:a16="http://schemas.microsoft.com/office/drawing/2014/main" id="{DB238C58-3BEF-C1C8-BAF6-A9E84EA7ADEC}"/>
              </a:ext>
            </a:extLst>
          </p:cNvPr>
          <p:cNvPicPr>
            <a:picLocks noChangeAspect="1"/>
          </p:cNvPicPr>
          <p:nvPr/>
        </p:nvPicPr>
        <p:blipFill rotWithShape="1">
          <a:blip r:embed="rId3"/>
          <a:srcRect l="2151" t="763" r="16074" b="3920"/>
          <a:stretch/>
        </p:blipFill>
        <p:spPr>
          <a:xfrm>
            <a:off x="8618960" y="1449000"/>
            <a:ext cx="2733253" cy="1980000"/>
          </a:xfrm>
          <a:prstGeom prst="rect">
            <a:avLst/>
          </a:prstGeom>
          <a:ln w="25400">
            <a:noFill/>
          </a:ln>
          <a:effectLst>
            <a:softEdge rad="0"/>
          </a:effectLst>
        </p:spPr>
      </p:pic>
      <p:pic>
        <p:nvPicPr>
          <p:cNvPr id="5" name="Resim 9">
            <a:extLst>
              <a:ext uri="{FF2B5EF4-FFF2-40B4-BE49-F238E27FC236}">
                <a16:creationId xmlns:a16="http://schemas.microsoft.com/office/drawing/2014/main" id="{0F9A4FD8-28B7-3E6D-9F77-95A84EC42626}"/>
              </a:ext>
            </a:extLst>
          </p:cNvPr>
          <p:cNvPicPr>
            <a:picLocks noChangeAspect="1"/>
          </p:cNvPicPr>
          <p:nvPr/>
        </p:nvPicPr>
        <p:blipFill rotWithShape="1">
          <a:blip r:embed="rId4"/>
          <a:srcRect l="2504" t="1684" b="3378"/>
          <a:stretch/>
        </p:blipFill>
        <p:spPr>
          <a:xfrm>
            <a:off x="5167707" y="1449000"/>
            <a:ext cx="3096850" cy="1980000"/>
          </a:xfrm>
          <a:prstGeom prst="rect">
            <a:avLst/>
          </a:prstGeom>
          <a:ln w="25400">
            <a:noFill/>
          </a:ln>
          <a:effectLst>
            <a:softEdge rad="0"/>
          </a:effectLst>
        </p:spPr>
      </p:pic>
      <p:pic>
        <p:nvPicPr>
          <p:cNvPr id="7" name="Resim 10">
            <a:extLst>
              <a:ext uri="{FF2B5EF4-FFF2-40B4-BE49-F238E27FC236}">
                <a16:creationId xmlns:a16="http://schemas.microsoft.com/office/drawing/2014/main" id="{AC7DD440-EF3A-EF65-AC27-5C3ABC439102}"/>
              </a:ext>
            </a:extLst>
          </p:cNvPr>
          <p:cNvPicPr>
            <a:picLocks noChangeAspect="1"/>
          </p:cNvPicPr>
          <p:nvPr/>
        </p:nvPicPr>
        <p:blipFill rotWithShape="1">
          <a:blip r:embed="rId5"/>
          <a:srcRect l="6228"/>
          <a:stretch/>
        </p:blipFill>
        <p:spPr>
          <a:xfrm>
            <a:off x="874713" y="3933438"/>
            <a:ext cx="3012982" cy="1980000"/>
          </a:xfrm>
          <a:prstGeom prst="rect">
            <a:avLst/>
          </a:prstGeom>
          <a:ln w="25400">
            <a:noFill/>
          </a:ln>
          <a:effectLst>
            <a:softEdge rad="0"/>
          </a:effectLst>
        </p:spPr>
      </p:pic>
      <p:pic>
        <p:nvPicPr>
          <p:cNvPr id="11" name="Resim 11">
            <a:extLst>
              <a:ext uri="{FF2B5EF4-FFF2-40B4-BE49-F238E27FC236}">
                <a16:creationId xmlns:a16="http://schemas.microsoft.com/office/drawing/2014/main" id="{46553348-9519-D212-A90E-2EF05A30AAF5}"/>
              </a:ext>
            </a:extLst>
          </p:cNvPr>
          <p:cNvPicPr>
            <a:picLocks noChangeAspect="1"/>
          </p:cNvPicPr>
          <p:nvPr/>
        </p:nvPicPr>
        <p:blipFill rotWithShape="1">
          <a:blip r:embed="rId6"/>
          <a:srcRect b="2936"/>
          <a:stretch/>
        </p:blipFill>
        <p:spPr>
          <a:xfrm>
            <a:off x="4241425" y="3933438"/>
            <a:ext cx="3096850" cy="1980000"/>
          </a:xfrm>
          <a:prstGeom prst="rect">
            <a:avLst/>
          </a:prstGeom>
          <a:ln w="25400">
            <a:noFill/>
          </a:ln>
          <a:effectLst>
            <a:softEdge rad="0"/>
          </a:effectLst>
        </p:spPr>
      </p:pic>
      <p:sp>
        <p:nvSpPr>
          <p:cNvPr id="14" name="Title 1">
            <a:extLst>
              <a:ext uri="{FF2B5EF4-FFF2-40B4-BE49-F238E27FC236}">
                <a16:creationId xmlns:a16="http://schemas.microsoft.com/office/drawing/2014/main" id="{F26618F5-DA1E-26F0-2E7B-12538EE08298}"/>
              </a:ext>
            </a:extLst>
          </p:cNvPr>
          <p:cNvSpPr txBox="1">
            <a:spLocks/>
          </p:cNvSpPr>
          <p:nvPr/>
        </p:nvSpPr>
        <p:spPr>
          <a:xfrm>
            <a:off x="777240" y="662032"/>
            <a:ext cx="6096000" cy="328119"/>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sp>
        <p:nvSpPr>
          <p:cNvPr id="16" name="Dikdörtgen 12">
            <a:extLst>
              <a:ext uri="{FF2B5EF4-FFF2-40B4-BE49-F238E27FC236}">
                <a16:creationId xmlns:a16="http://schemas.microsoft.com/office/drawing/2014/main" id="{32001C99-F41B-296A-16C2-9A5BD01F88DF}"/>
              </a:ext>
            </a:extLst>
          </p:cNvPr>
          <p:cNvSpPr/>
          <p:nvPr/>
        </p:nvSpPr>
        <p:spPr>
          <a:xfrm>
            <a:off x="791048" y="3738407"/>
            <a:ext cx="1549816"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7" name="Title 1">
            <a:extLst>
              <a:ext uri="{FF2B5EF4-FFF2-40B4-BE49-F238E27FC236}">
                <a16:creationId xmlns:a16="http://schemas.microsoft.com/office/drawing/2014/main" id="{B082F78C-3CC1-7930-38EE-1006C28EAC6F}"/>
              </a:ext>
            </a:extLst>
          </p:cNvPr>
          <p:cNvSpPr txBox="1">
            <a:spLocks/>
          </p:cNvSpPr>
          <p:nvPr/>
        </p:nvSpPr>
        <p:spPr>
          <a:xfrm>
            <a:off x="876163" y="3781072"/>
            <a:ext cx="1281822"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I0I Mall, </a:t>
            </a:r>
            <a:r>
              <a:rPr lang="en-US" sz="1000" dirty="0">
                <a:solidFill>
                  <a:schemeClr val="tx1">
                    <a:lumMod val="75000"/>
                    <a:lumOff val="25000"/>
                  </a:schemeClr>
                </a:solidFill>
                <a:latin typeface="Open Sans"/>
                <a:ea typeface="Open Sans"/>
                <a:cs typeface="Open Sans"/>
              </a:rPr>
              <a:t>Malaysia</a:t>
            </a:r>
          </a:p>
        </p:txBody>
      </p:sp>
      <p:sp>
        <p:nvSpPr>
          <p:cNvPr id="18" name="Dikdörtgen 12">
            <a:extLst>
              <a:ext uri="{FF2B5EF4-FFF2-40B4-BE49-F238E27FC236}">
                <a16:creationId xmlns:a16="http://schemas.microsoft.com/office/drawing/2014/main" id="{DB23AE17-1CA8-C276-6344-1A5F78A75FA0}"/>
              </a:ext>
            </a:extLst>
          </p:cNvPr>
          <p:cNvSpPr/>
          <p:nvPr/>
        </p:nvSpPr>
        <p:spPr>
          <a:xfrm>
            <a:off x="4146896" y="3738407"/>
            <a:ext cx="194910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9" name="Title 1">
            <a:extLst>
              <a:ext uri="{FF2B5EF4-FFF2-40B4-BE49-F238E27FC236}">
                <a16:creationId xmlns:a16="http://schemas.microsoft.com/office/drawing/2014/main" id="{2DB1ED8C-1D59-9842-0308-DA80AD276F77}"/>
              </a:ext>
            </a:extLst>
          </p:cNvPr>
          <p:cNvSpPr txBox="1">
            <a:spLocks/>
          </p:cNvSpPr>
          <p:nvPr/>
        </p:nvSpPr>
        <p:spPr>
          <a:xfrm>
            <a:off x="4232010" y="3781072"/>
            <a:ext cx="166586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I0I Resort City, </a:t>
            </a:r>
            <a:r>
              <a:rPr lang="en-US" sz="1000" dirty="0">
                <a:solidFill>
                  <a:schemeClr val="tx1">
                    <a:lumMod val="75000"/>
                    <a:lumOff val="25000"/>
                  </a:schemeClr>
                </a:solidFill>
                <a:latin typeface="Open Sans"/>
                <a:ea typeface="Open Sans"/>
                <a:cs typeface="Open Sans"/>
              </a:rPr>
              <a:t>Malaysia</a:t>
            </a:r>
          </a:p>
        </p:txBody>
      </p:sp>
    </p:spTree>
    <p:extLst>
      <p:ext uri="{BB962C8B-B14F-4D97-AF65-F5344CB8AC3E}">
        <p14:creationId xmlns:p14="http://schemas.microsoft.com/office/powerpoint/2010/main" val="13146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99EE99-0EC7-58BB-15A1-05BE795A43DD}"/>
              </a:ext>
            </a:extLst>
          </p:cNvPr>
          <p:cNvSpPr txBox="1">
            <a:spLocks/>
          </p:cNvSpPr>
          <p:nvPr/>
        </p:nvSpPr>
        <p:spPr>
          <a:xfrm>
            <a:off x="764985" y="661690"/>
            <a:ext cx="5221287" cy="408158"/>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Project Delivery Across Asia, Europe</a:t>
            </a:r>
          </a:p>
        </p:txBody>
      </p:sp>
      <p:pic>
        <p:nvPicPr>
          <p:cNvPr id="9" name="Picture 8" descr="A 3d model of a building&#10;&#10;Description automatically generated">
            <a:extLst>
              <a:ext uri="{FF2B5EF4-FFF2-40B4-BE49-F238E27FC236}">
                <a16:creationId xmlns:a16="http://schemas.microsoft.com/office/drawing/2014/main" id="{D4901958-C17E-B777-BDE4-51B12C04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13" y="44450"/>
            <a:ext cx="3873500" cy="6159500"/>
          </a:xfrm>
          <a:prstGeom prst="rect">
            <a:avLst/>
          </a:prstGeom>
        </p:spPr>
      </p:pic>
      <p:sp>
        <p:nvSpPr>
          <p:cNvPr id="11" name="Metin kutusu 8">
            <a:extLst>
              <a:ext uri="{FF2B5EF4-FFF2-40B4-BE49-F238E27FC236}">
                <a16:creationId xmlns:a16="http://schemas.microsoft.com/office/drawing/2014/main" id="{33D26EBB-BC3A-2CDA-AF29-B6BF3A57E158}"/>
              </a:ext>
            </a:extLst>
          </p:cNvPr>
          <p:cNvSpPr txBox="1"/>
          <p:nvPr/>
        </p:nvSpPr>
        <p:spPr>
          <a:xfrm>
            <a:off x="5910072" y="5540673"/>
            <a:ext cx="2267066" cy="461665"/>
          </a:xfrm>
          <a:prstGeom prst="rect">
            <a:avLst/>
          </a:prstGeom>
          <a:noFill/>
        </p:spPr>
        <p:txBody>
          <a:bodyPr wrap="square" rtlCol="0">
            <a:spAutoFit/>
          </a:bodyPr>
          <a:lstStyle/>
          <a:p>
            <a:pPr algn="r"/>
            <a:r>
              <a:rPr lang="en-US" sz="1200" b="1" i="0" u="none" strike="noStrike" dirty="0">
                <a:solidFill>
                  <a:srgbClr val="000000"/>
                </a:solidFill>
                <a:effectLst/>
                <a:latin typeface="Open Sans" panose="020B0606030504020204" pitchFamily="34" charset="0"/>
              </a:rPr>
              <a:t>Nik Jai Associates </a:t>
            </a:r>
            <a:r>
              <a:rPr lang="en-US" sz="1200" b="1" i="0" u="none" strike="noStrike" dirty="0" err="1">
                <a:solidFill>
                  <a:srgbClr val="000000"/>
                </a:solidFill>
                <a:effectLst/>
                <a:latin typeface="Open Sans" panose="020B0606030504020204" pitchFamily="34" charset="0"/>
              </a:rPr>
              <a:t>Sdn</a:t>
            </a:r>
            <a:r>
              <a:rPr lang="en-US" sz="1200" b="1" i="0" u="none" strike="noStrike" dirty="0">
                <a:solidFill>
                  <a:srgbClr val="000000"/>
                </a:solidFill>
                <a:effectLst/>
                <a:latin typeface="Open Sans" panose="020B0606030504020204" pitchFamily="34" charset="0"/>
              </a:rPr>
              <a:t> </a:t>
            </a:r>
            <a:r>
              <a:rPr lang="en-US" sz="1200" b="1" i="0" u="none" strike="noStrike" dirty="0" err="1">
                <a:solidFill>
                  <a:srgbClr val="000000"/>
                </a:solidFill>
                <a:effectLst/>
                <a:latin typeface="Open Sans" panose="020B0606030504020204" pitchFamily="34" charset="0"/>
              </a:rPr>
              <a:t>Bhd</a:t>
            </a:r>
            <a:endParaRPr lang="en-US" sz="1200" b="1" i="0" u="none" strike="noStrike" dirty="0">
              <a:solidFill>
                <a:srgbClr val="000000"/>
              </a:solidFill>
              <a:effectLst/>
              <a:latin typeface="Open Sans" panose="020B0606030504020204" pitchFamily="34" charset="0"/>
            </a:endParaRPr>
          </a:p>
          <a:p>
            <a:pPr algn="r"/>
            <a:r>
              <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35–</a:t>
            </a:r>
            <a:r>
              <a:rPr lang="tr-TR" sz="12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Storey</a:t>
            </a:r>
            <a:r>
              <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Malaysia</a:t>
            </a:r>
            <a:endPar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3d model of a skyscraper&#10;&#10;Description automatically generated">
            <a:extLst>
              <a:ext uri="{FF2B5EF4-FFF2-40B4-BE49-F238E27FC236}">
                <a16:creationId xmlns:a16="http://schemas.microsoft.com/office/drawing/2014/main" id="{E53915D6-4159-C515-F798-F0E813D74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08" y="2087264"/>
            <a:ext cx="2926080" cy="4927600"/>
          </a:xfrm>
          <a:prstGeom prst="rect">
            <a:avLst/>
          </a:prstGeom>
        </p:spPr>
      </p:pic>
    </p:spTree>
    <p:extLst>
      <p:ext uri="{BB962C8B-B14F-4D97-AF65-F5344CB8AC3E}">
        <p14:creationId xmlns:p14="http://schemas.microsoft.com/office/powerpoint/2010/main" val="90561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Seismically</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Isolated</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Hospitals</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Across Europe, Middle East</a:t>
            </a:r>
            <a:endParaRPr 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604890"/>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Airports </a:t>
            </a:r>
            <a:endParaRPr lang="tr-TR"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Cairo Airport,</a:t>
            </a:r>
            <a:r>
              <a:rPr lang="en-US" sz="1200" dirty="0">
                <a:solidFill>
                  <a:schemeClr val="tx1">
                    <a:lumMod val="75000"/>
                    <a:lumOff val="25000"/>
                  </a:schemeClr>
                </a:solidFill>
                <a:latin typeface="Open Sans"/>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a:ea typeface="Open Sans"/>
                <a:cs typeface="Open Sans"/>
              </a:rPr>
              <a:t>Prishtina</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Ankara Train Station,</a:t>
            </a:r>
            <a:r>
              <a:rPr lang="en-US" sz="1200" dirty="0">
                <a:solidFill>
                  <a:schemeClr val="tx1">
                    <a:lumMod val="75000"/>
                    <a:lumOff val="25000"/>
                  </a:schemeClr>
                </a:solidFill>
                <a:latin typeface="Open Sans"/>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 Petersburg </a:t>
            </a:r>
            <a:r>
              <a:rPr lang="en-US" sz="1200" b="1" dirty="0" err="1">
                <a:solidFill>
                  <a:schemeClr val="tx1">
                    <a:lumMod val="75000"/>
                    <a:lumOff val="25000"/>
                  </a:schemeClr>
                </a:solidFill>
                <a:latin typeface="Open Sans"/>
                <a:ea typeface="Open Sans"/>
                <a:cs typeface="Open Sans"/>
              </a:rPr>
              <a:t>Pulkovo</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dirty="0">
                <a:solidFill>
                  <a:schemeClr val="tx1">
                    <a:lumMod val="75000"/>
                    <a:lumOff val="25000"/>
                  </a:schemeClr>
                </a:solidFill>
              </a:rPr>
              <a:t>Project Delivery Across the Globe  </a:t>
            </a:r>
            <a:endParaRPr lang="tr-TR" sz="2000" dirty="0">
              <a:solidFill>
                <a:schemeClr val="tx1">
                  <a:lumMod val="75000"/>
                  <a:lumOff val="25000"/>
                </a:schemeClr>
              </a:solidFill>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Stadium</a:t>
            </a:r>
            <a:endParaRPr lang="en-US" sz="1200" dirty="0">
              <a:solidFill>
                <a:schemeClr val="tx1">
                  <a:lumMod val="75000"/>
                  <a:lumOff val="25000"/>
                </a:schemeClr>
              </a:solidFill>
              <a:latin typeface="Open Sans"/>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Overpass Project</a:t>
            </a:r>
            <a:endParaRPr lang="en-US" sz="1200" dirty="0">
              <a:solidFill>
                <a:schemeClr val="tx1">
                  <a:lumMod val="75000"/>
                  <a:lumOff val="25000"/>
                </a:schemeClr>
              </a:solidFill>
              <a:latin typeface="Open Sans"/>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RC &amp; Steel Industrial Facility</a:t>
            </a:r>
            <a:endParaRPr lang="en-US" sz="1200" dirty="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D7E6F7-5936-E763-CEBB-AAF4AAB82570}"/>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Help </a:t>
            </a: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Center</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2" name="Title 1">
            <a:extLst>
              <a:ext uri="{FF2B5EF4-FFF2-40B4-BE49-F238E27FC236}">
                <a16:creationId xmlns:a16="http://schemas.microsoft.com/office/drawing/2014/main" id="{617EDA6E-B3B3-67C9-164D-2CBB69E0D382}"/>
              </a:ext>
            </a:extLst>
          </p:cNvPr>
          <p:cNvSpPr txBox="1">
            <a:spLocks/>
          </p:cNvSpPr>
          <p:nvPr/>
        </p:nvSpPr>
        <p:spPr>
          <a:xfrm>
            <a:off x="812049" y="1252099"/>
            <a:ext cx="5293095"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Knowledge Platform &amp; Learning Hub</a:t>
            </a:r>
          </a:p>
        </p:txBody>
      </p:sp>
      <p:pic>
        <p:nvPicPr>
          <p:cNvPr id="7" name="Picture 6" descr="A computer with a website on it&#10;&#10;Description automatically generated">
            <a:extLst>
              <a:ext uri="{FF2B5EF4-FFF2-40B4-BE49-F238E27FC236}">
                <a16:creationId xmlns:a16="http://schemas.microsoft.com/office/drawing/2014/main" id="{EBB1EE87-5B10-3F93-22CB-6A26DF474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25" y="2942658"/>
            <a:ext cx="5204460" cy="3055620"/>
          </a:xfrm>
          <a:prstGeom prst="rect">
            <a:avLst/>
          </a:prstGeom>
          <a:effectLst>
            <a:outerShdw blurRad="50800" dist="76200" dir="2700000" algn="ctr" rotWithShape="0">
              <a:schemeClr val="tx1">
                <a:alpha val="20000"/>
              </a:schemeClr>
            </a:outerShdw>
          </a:effectLst>
        </p:spPr>
      </p:pic>
      <p:pic>
        <p:nvPicPr>
          <p:cNvPr id="8" name="Picture 7" descr="A close-up of a cell phone&#10;&#10;Description automatically generated">
            <a:extLst>
              <a:ext uri="{FF2B5EF4-FFF2-40B4-BE49-F238E27FC236}">
                <a16:creationId xmlns:a16="http://schemas.microsoft.com/office/drawing/2014/main" id="{772605F1-9890-4B0C-8B17-571BC74AE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84" y="2341317"/>
            <a:ext cx="1455420" cy="2857500"/>
          </a:xfrm>
          <a:prstGeom prst="rect">
            <a:avLst/>
          </a:prstGeom>
          <a:effectLst>
            <a:outerShdw blurRad="50800" dist="76200" dir="2700000" algn="ctr" rotWithShape="0">
              <a:schemeClr val="tx1">
                <a:alpha val="20000"/>
              </a:schemeClr>
            </a:outerShdw>
          </a:effectLst>
        </p:spPr>
      </p:pic>
      <p:pic>
        <p:nvPicPr>
          <p:cNvPr id="9" name="Picture 8" descr="A screenshot of a web page&#10;&#10;Description automatically generated">
            <a:extLst>
              <a:ext uri="{FF2B5EF4-FFF2-40B4-BE49-F238E27FC236}">
                <a16:creationId xmlns:a16="http://schemas.microsoft.com/office/drawing/2014/main" id="{2664F9F3-C449-A924-8E98-BB757E64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419" y="1391920"/>
            <a:ext cx="4500880" cy="407416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336054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DCBAD0-0D0E-07B8-B461-E3FADDC65909}"/>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Website</a:t>
            </a:r>
          </a:p>
        </p:txBody>
      </p:sp>
      <p:sp>
        <p:nvSpPr>
          <p:cNvPr id="9" name="Title 1">
            <a:extLst>
              <a:ext uri="{FF2B5EF4-FFF2-40B4-BE49-F238E27FC236}">
                <a16:creationId xmlns:a16="http://schemas.microsoft.com/office/drawing/2014/main" id="{6C9DE15B-F557-AC00-302D-375A5CDB2641}"/>
              </a:ext>
            </a:extLst>
          </p:cNvPr>
          <p:cNvSpPr txBox="1">
            <a:spLocks/>
          </p:cNvSpPr>
          <p:nvPr/>
        </p:nvSpPr>
        <p:spPr>
          <a:xfrm>
            <a:off x="812048" y="1252099"/>
            <a:ext cx="6276909"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Whitepapers &amp; Blogs </a:t>
            </a:r>
            <a:r>
              <a:rPr kumimoji="0" lang="en-GB" sz="16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r>
              <a:rPr kumimoji="0" lang="en-GB" sz="16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/whitepaper</a:t>
            </a:r>
          </a:p>
        </p:txBody>
      </p:sp>
      <p:pic>
        <p:nvPicPr>
          <p:cNvPr id="11" name="Picture 10" descr="A screenshot of a computer program&#10;&#10;Description automatically generated">
            <a:extLst>
              <a:ext uri="{FF2B5EF4-FFF2-40B4-BE49-F238E27FC236}">
                <a16:creationId xmlns:a16="http://schemas.microsoft.com/office/drawing/2014/main" id="{F1B28C37-B123-4264-C8FE-683E47DF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45526"/>
            <a:ext cx="5257800" cy="3867912"/>
          </a:xfrm>
          <a:prstGeom prst="rect">
            <a:avLst/>
          </a:prstGeom>
          <a:ln>
            <a:solidFill>
              <a:schemeClr val="bg1">
                <a:lumMod val="85000"/>
              </a:schemeClr>
            </a:solidFill>
          </a:ln>
          <a:effectLst>
            <a:outerShdw blurRad="50800" dist="76200" dir="2700000" algn="tl" rotWithShape="0">
              <a:prstClr val="black">
                <a:alpha val="20000"/>
              </a:prstClr>
            </a:outerShdw>
          </a:effectLst>
        </p:spPr>
      </p:pic>
      <p:pic>
        <p:nvPicPr>
          <p:cNvPr id="2" name="Picture 1" descr="A screenshot of a software&#10;&#10;Description automatically generated">
            <a:extLst>
              <a:ext uri="{FF2B5EF4-FFF2-40B4-BE49-F238E27FC236}">
                <a16:creationId xmlns:a16="http://schemas.microsoft.com/office/drawing/2014/main" id="{5485AA21-9B9F-F04D-A48D-C8F540B11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81" y="2854025"/>
            <a:ext cx="4185920" cy="245364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193025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EF8E0-C427-97B9-C8F5-937912D6A2BB}"/>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Software Social Media</a:t>
            </a:r>
          </a:p>
        </p:txBody>
      </p:sp>
      <p:sp>
        <p:nvSpPr>
          <p:cNvPr id="5" name="Title 1">
            <a:extLst>
              <a:ext uri="{FF2B5EF4-FFF2-40B4-BE49-F238E27FC236}">
                <a16:creationId xmlns:a16="http://schemas.microsoft.com/office/drawing/2014/main" id="{A5680A26-276C-4BE0-597D-4F62C233DE3C}"/>
              </a:ext>
            </a:extLst>
          </p:cNvPr>
          <p:cNvSpPr txBox="1">
            <a:spLocks/>
          </p:cNvSpPr>
          <p:nvPr/>
        </p:nvSpPr>
        <p:spPr>
          <a:xfrm>
            <a:off x="812049" y="1252099"/>
            <a:ext cx="2185152"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r>
              <a:rPr kumimoji="0" lang="en-GB" sz="1600" b="1" u="none" strike="noStrike" kern="1200" cap="none" spc="0" normalizeH="0" baseline="0" noProof="0" dirty="0" err="1">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Youtube</a:t>
            </a: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Channel</a:t>
            </a:r>
          </a:p>
        </p:txBody>
      </p:sp>
      <p:pic>
        <p:nvPicPr>
          <p:cNvPr id="6" name="Picture 5" descr="A screenshot of a computer&#10;&#10;Description automatically generated">
            <a:extLst>
              <a:ext uri="{FF2B5EF4-FFF2-40B4-BE49-F238E27FC236}">
                <a16:creationId xmlns:a16="http://schemas.microsoft.com/office/drawing/2014/main" id="{D5008CA5-EB0F-16CE-C31C-FB74DF82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75" y="1890930"/>
            <a:ext cx="6927851" cy="4010861"/>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5213207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23BDB32-7398-312A-6C3E-FE4F08224A01}"/>
              </a:ext>
            </a:extLst>
          </p:cNvPr>
          <p:cNvSpPr txBox="1"/>
          <p:nvPr/>
        </p:nvSpPr>
        <p:spPr>
          <a:xfrm>
            <a:off x="874712" y="5492809"/>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E3E5D060-C976-C1DD-1F59-33A6DC25703F}"/>
              </a:ext>
            </a:extLst>
          </p:cNvPr>
          <p:cNvSpPr txBox="1"/>
          <p:nvPr/>
        </p:nvSpPr>
        <p:spPr>
          <a:xfrm>
            <a:off x="874712" y="3752843"/>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TextBox 4">
            <a:extLst>
              <a:ext uri="{FF2B5EF4-FFF2-40B4-BE49-F238E27FC236}">
                <a16:creationId xmlns:a16="http://schemas.microsoft.com/office/drawing/2014/main" id="{D447D477-7774-2534-49FB-8001063DEC53}"/>
              </a:ext>
            </a:extLst>
          </p:cNvPr>
          <p:cNvSpPr txBox="1"/>
          <p:nvPr/>
        </p:nvSpPr>
        <p:spPr>
          <a:xfrm>
            <a:off x="874713" y="1758943"/>
            <a:ext cx="10477500" cy="1111258"/>
          </a:xfrm>
          <a:prstGeom prst="rect">
            <a:avLst/>
          </a:prstGeom>
          <a:noFill/>
        </p:spPr>
        <p:txBody>
          <a:bodyPr wrap="none" rtlCol="0">
            <a:noAutofit/>
          </a:bodyPr>
          <a:lstStyle/>
          <a:p>
            <a:pPr algn="ctr">
              <a:lnSpc>
                <a:spcPct val="110000"/>
              </a:lnSpc>
              <a:spcAft>
                <a:spcPts val="1200"/>
              </a:spcAft>
            </a:pPr>
            <a:r>
              <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Social Media @ Prota Software</a:t>
            </a:r>
          </a:p>
          <a:p>
            <a:pPr algn="ctr">
              <a:lnSpc>
                <a:spcPct val="110000"/>
              </a:lnSpc>
              <a:spcAft>
                <a:spcPts val="1200"/>
              </a:spcAft>
            </a:pPr>
            <a:r>
              <a:rPr lang="en-MY" sz="2000" b="1" dirty="0">
                <a:ln cmpd="sng">
                  <a:noFill/>
                </a:ln>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Linked In / YouTube / Facebook / Instagram / X </a:t>
            </a:r>
            <a:r>
              <a:rPr lang="en-MY" sz="2000" b="1" dirty="0">
                <a:ln cmpd="sng">
                  <a:noFill/>
                </a:ln>
                <a:solidFill>
                  <a:schemeClr val="tx1">
                    <a:lumMod val="50000"/>
                    <a:lumOff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(Twitter)</a:t>
            </a: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a:lnSpc>
                <a:spcPct val="110000"/>
              </a:lnSpc>
              <a:spcAft>
                <a:spcPts val="1200"/>
              </a:spcAft>
            </a:pP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id="{AD9CC0A8-F726-5C87-EBEC-CA6A3F62667E}"/>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Connect and Contact Us</a:t>
            </a:r>
          </a:p>
        </p:txBody>
      </p:sp>
      <p:sp>
        <p:nvSpPr>
          <p:cNvPr id="3" name="Title 1">
            <a:extLst>
              <a:ext uri="{FF2B5EF4-FFF2-40B4-BE49-F238E27FC236}">
                <a16:creationId xmlns:a16="http://schemas.microsoft.com/office/drawing/2014/main" id="{FA29E1EC-03EF-B653-EB8D-BBCA63540C11}"/>
              </a:ext>
            </a:extLst>
          </p:cNvPr>
          <p:cNvSpPr txBox="1">
            <a:spLocks/>
          </p:cNvSpPr>
          <p:nvPr/>
        </p:nvSpPr>
        <p:spPr>
          <a:xfrm>
            <a:off x="5017902" y="1094792"/>
            <a:ext cx="2156196"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Social Media</a:t>
            </a:r>
          </a:p>
        </p:txBody>
      </p:sp>
      <p:sp>
        <p:nvSpPr>
          <p:cNvPr id="6" name="Title 1">
            <a:extLst>
              <a:ext uri="{FF2B5EF4-FFF2-40B4-BE49-F238E27FC236}">
                <a16:creationId xmlns:a16="http://schemas.microsoft.com/office/drawing/2014/main" id="{C9924476-B281-E56E-3918-BF7FFEFAC79E}"/>
              </a:ext>
            </a:extLst>
          </p:cNvPr>
          <p:cNvSpPr txBox="1">
            <a:spLocks/>
          </p:cNvSpPr>
          <p:nvPr/>
        </p:nvSpPr>
        <p:spPr>
          <a:xfrm>
            <a:off x="5017902" y="3137045"/>
            <a:ext cx="2156195"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Sales</a:t>
            </a:r>
          </a:p>
        </p:txBody>
      </p:sp>
      <p:sp>
        <p:nvSpPr>
          <p:cNvPr id="7" name="Title 1">
            <a:extLst>
              <a:ext uri="{FF2B5EF4-FFF2-40B4-BE49-F238E27FC236}">
                <a16:creationId xmlns:a16="http://schemas.microsoft.com/office/drawing/2014/main" id="{A0A7C612-F2D8-97BB-5C2A-498B8B030500}"/>
              </a:ext>
            </a:extLst>
          </p:cNvPr>
          <p:cNvSpPr txBox="1">
            <a:spLocks/>
          </p:cNvSpPr>
          <p:nvPr/>
        </p:nvSpPr>
        <p:spPr>
          <a:xfrm>
            <a:off x="5017901" y="4870258"/>
            <a:ext cx="2156195" cy="539757"/>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Website</a:t>
            </a:r>
          </a:p>
        </p:txBody>
      </p:sp>
    </p:spTree>
    <p:extLst>
      <p:ext uri="{BB962C8B-B14F-4D97-AF65-F5344CB8AC3E}">
        <p14:creationId xmlns:p14="http://schemas.microsoft.com/office/powerpoint/2010/main" val="397033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333458"/>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2128290"/>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03" y="2279631"/>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326621"/>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392051"/>
            <a:ext cx="1483360" cy="914400"/>
          </a:xfrm>
          <a:prstGeom prst="rect">
            <a:avLst/>
          </a:prstGeom>
        </p:spPr>
      </p:pic>
      <p:sp>
        <p:nvSpPr>
          <p:cNvPr id="65" name="Right Triangle 64">
            <a:extLst>
              <a:ext uri="{FF2B5EF4-FFF2-40B4-BE49-F238E27FC236}">
                <a16:creationId xmlns:a16="http://schemas.microsoft.com/office/drawing/2014/main" id="{97C22D76-09A3-902A-841F-628257E13E3C}"/>
              </a:ext>
            </a:extLst>
          </p:cNvPr>
          <p:cNvSpPr/>
          <p:nvPr/>
        </p:nvSpPr>
        <p:spPr>
          <a:xfrm rot="18900000">
            <a:off x="6410545"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Right Triangle 74">
            <a:extLst>
              <a:ext uri="{FF2B5EF4-FFF2-40B4-BE49-F238E27FC236}">
                <a16:creationId xmlns:a16="http://schemas.microsoft.com/office/drawing/2014/main" id="{BF81A8D5-44C0-BC9A-5B1D-D05403471992}"/>
              </a:ext>
            </a:extLst>
          </p:cNvPr>
          <p:cNvSpPr/>
          <p:nvPr/>
        </p:nvSpPr>
        <p:spPr>
          <a:xfrm rot="18900000">
            <a:off x="1119829"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7" name="Right Triangle 86">
            <a:extLst>
              <a:ext uri="{FF2B5EF4-FFF2-40B4-BE49-F238E27FC236}">
                <a16:creationId xmlns:a16="http://schemas.microsoft.com/office/drawing/2014/main" id="{330A9145-D412-B2B2-67C1-5D497B6D693D}"/>
              </a:ext>
            </a:extLst>
          </p:cNvPr>
          <p:cNvSpPr/>
          <p:nvPr/>
        </p:nvSpPr>
        <p:spPr>
          <a:xfrm rot="18900000">
            <a:off x="817330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1" name="Right Triangle 90">
            <a:extLst>
              <a:ext uri="{FF2B5EF4-FFF2-40B4-BE49-F238E27FC236}">
                <a16:creationId xmlns:a16="http://schemas.microsoft.com/office/drawing/2014/main" id="{407A5A2D-E6B7-9FBF-21AB-AA762A2C3952}"/>
              </a:ext>
            </a:extLst>
          </p:cNvPr>
          <p:cNvSpPr/>
          <p:nvPr/>
        </p:nvSpPr>
        <p:spPr>
          <a:xfrm rot="18900000">
            <a:off x="993606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5" name="Right Triangle 94">
            <a:extLst>
              <a:ext uri="{FF2B5EF4-FFF2-40B4-BE49-F238E27FC236}">
                <a16:creationId xmlns:a16="http://schemas.microsoft.com/office/drawing/2014/main" id="{2773EEC3-8B7A-0777-9F9F-EF2879FE2D3E}"/>
              </a:ext>
            </a:extLst>
          </p:cNvPr>
          <p:cNvSpPr/>
          <p:nvPr/>
        </p:nvSpPr>
        <p:spPr>
          <a:xfrm rot="18900000">
            <a:off x="288502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9" name="Right Triangle 98">
            <a:extLst>
              <a:ext uri="{FF2B5EF4-FFF2-40B4-BE49-F238E27FC236}">
                <a16:creationId xmlns:a16="http://schemas.microsoft.com/office/drawing/2014/main" id="{A267C18C-0B0B-9B27-B9B7-BFB993AFABB2}"/>
              </a:ext>
            </a:extLst>
          </p:cNvPr>
          <p:cNvSpPr/>
          <p:nvPr/>
        </p:nvSpPr>
        <p:spPr>
          <a:xfrm rot="18900000">
            <a:off x="464778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9485" y="2431104"/>
            <a:ext cx="1262380" cy="906780"/>
          </a:xfrm>
          <a:prstGeom prst="rect">
            <a:avLst/>
          </a:prstGeom>
        </p:spPr>
      </p:pic>
      <p:sp>
        <p:nvSpPr>
          <p:cNvPr id="9" name="Rectangle 8">
            <a:extLst>
              <a:ext uri="{FF2B5EF4-FFF2-40B4-BE49-F238E27FC236}">
                <a16:creationId xmlns:a16="http://schemas.microsoft.com/office/drawing/2014/main" id="{C129AFD0-D569-6FC7-3BDA-CCA39FC383A1}"/>
              </a:ext>
            </a:extLst>
          </p:cNvPr>
          <p:cNvSpPr/>
          <p:nvPr/>
        </p:nvSpPr>
        <p:spPr>
          <a:xfrm>
            <a:off x="6169763" y="3975065"/>
            <a:ext cx="1620000" cy="1974885"/>
          </a:xfrm>
          <a:prstGeom prst="rect">
            <a:avLst/>
          </a:prstGeom>
          <a:solidFill>
            <a:srgbClr val="0DB1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0" name="Rectangle 9">
            <a:extLst>
              <a:ext uri="{FF2B5EF4-FFF2-40B4-BE49-F238E27FC236}">
                <a16:creationId xmlns:a16="http://schemas.microsoft.com/office/drawing/2014/main" id="{31B11407-05B0-9BE7-30F9-7E5A0BD41EE5}"/>
              </a:ext>
            </a:extLst>
          </p:cNvPr>
          <p:cNvSpPr/>
          <p:nvPr/>
        </p:nvSpPr>
        <p:spPr>
          <a:xfrm>
            <a:off x="879047"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2" name="Rectangle 11">
            <a:extLst>
              <a:ext uri="{FF2B5EF4-FFF2-40B4-BE49-F238E27FC236}">
                <a16:creationId xmlns:a16="http://schemas.microsoft.com/office/drawing/2014/main" id="{ED289C83-A86A-99E3-5912-DD5A2B34B581}"/>
              </a:ext>
            </a:extLst>
          </p:cNvPr>
          <p:cNvSpPr/>
          <p:nvPr/>
        </p:nvSpPr>
        <p:spPr>
          <a:xfrm>
            <a:off x="7932524" y="3975065"/>
            <a:ext cx="1620000" cy="1974885"/>
          </a:xfrm>
          <a:prstGeom prst="rect">
            <a:avLst/>
          </a:prstGeom>
          <a:solidFill>
            <a:srgbClr val="F582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4" name="Rectangle 13">
            <a:extLst>
              <a:ext uri="{FF2B5EF4-FFF2-40B4-BE49-F238E27FC236}">
                <a16:creationId xmlns:a16="http://schemas.microsoft.com/office/drawing/2014/main" id="{E92D6050-4F60-BD62-4774-E3F840ED3DC0}"/>
              </a:ext>
            </a:extLst>
          </p:cNvPr>
          <p:cNvSpPr/>
          <p:nvPr/>
        </p:nvSpPr>
        <p:spPr>
          <a:xfrm>
            <a:off x="9732213" y="3975065"/>
            <a:ext cx="1620000" cy="1980000"/>
          </a:xfrm>
          <a:prstGeom prst="rect">
            <a:avLst/>
          </a:prstGeom>
          <a:solidFill>
            <a:srgbClr val="0071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7" name="Rectangle 16">
            <a:extLst>
              <a:ext uri="{FF2B5EF4-FFF2-40B4-BE49-F238E27FC236}">
                <a16:creationId xmlns:a16="http://schemas.microsoft.com/office/drawing/2014/main" id="{4081A3DD-4ED5-9684-921E-88B50D82076D}"/>
              </a:ext>
            </a:extLst>
          </p:cNvPr>
          <p:cNvSpPr/>
          <p:nvPr/>
        </p:nvSpPr>
        <p:spPr>
          <a:xfrm>
            <a:off x="264424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8" name="Rectangle 17">
            <a:extLst>
              <a:ext uri="{FF2B5EF4-FFF2-40B4-BE49-F238E27FC236}">
                <a16:creationId xmlns:a16="http://schemas.microsoft.com/office/drawing/2014/main" id="{07FA433E-533D-E039-25D9-A0CE004709C6}"/>
              </a:ext>
            </a:extLst>
          </p:cNvPr>
          <p:cNvSpPr/>
          <p:nvPr/>
        </p:nvSpPr>
        <p:spPr>
          <a:xfrm>
            <a:off x="440700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2AD731F8-D0E4-1008-B229-54419AD988FA}"/>
              </a:ext>
            </a:extLst>
          </p:cNvPr>
          <p:cNvSpPr txBox="1"/>
          <p:nvPr/>
        </p:nvSpPr>
        <p:spPr>
          <a:xfrm rot="16200000">
            <a:off x="-334159" y="4396110"/>
            <a:ext cx="2719101" cy="523220"/>
          </a:xfrm>
          <a:prstGeom prst="rect">
            <a:avLst/>
          </a:prstGeom>
          <a:noFill/>
        </p:spPr>
        <p:txBody>
          <a:bodyPr wrap="square">
            <a:spAutoFit/>
          </a:bodyPr>
          <a:lstStyle/>
          <a:p>
            <a:pPr algn="r"/>
            <a:r>
              <a:rPr lang="en-GB"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ODELING</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191361" y="4396110"/>
            <a:ext cx="2719101" cy="523220"/>
          </a:xfrm>
          <a:prstGeom prst="rect">
            <a:avLst/>
          </a:prstGeom>
          <a:noFill/>
        </p:spPr>
        <p:txBody>
          <a:bodyPr wrap="square">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ANALYSIS</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4824725" y="4530586"/>
            <a:ext cx="2988053" cy="523221"/>
          </a:xfrm>
          <a:prstGeom prst="rect">
            <a:avLst/>
          </a:prstGeom>
          <a:noFill/>
        </p:spPr>
        <p:txBody>
          <a:bodyPr wrap="square">
            <a:spAutoFit/>
          </a:bodyPr>
          <a:lstStyle/>
          <a:p>
            <a:pPr algn="r"/>
            <a:r>
              <a:rPr lang="tr-TR" sz="2800" b="1" dirty="0">
                <a:ln cmpd="sng">
                  <a:noFill/>
                </a:ln>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rPr>
              <a:t>FABRICATION</a:t>
            </a:r>
            <a:endParaRPr lang="en-GB" sz="2800" b="1" dirty="0">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592565" y="4530586"/>
            <a:ext cx="2988053" cy="523220"/>
          </a:xfrm>
          <a:prstGeom prst="rect">
            <a:avLst/>
          </a:prstGeom>
          <a:noFill/>
        </p:spPr>
        <p:txBody>
          <a:bodyPr wrap="square">
            <a:spAutoFit/>
          </a:bodyPr>
          <a:lstStyle/>
          <a:p>
            <a:pPr algn="r"/>
            <a:r>
              <a:rPr lang="tr-TR" sz="2800" b="1" dirty="0">
                <a:ln cmpd="sng">
                  <a:noFill/>
                </a:ln>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rPr>
              <a:t>DETAILING</a:t>
            </a:r>
            <a:endParaRPr lang="en-GB" sz="2800" b="1" dirty="0">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380725" y="4530586"/>
            <a:ext cx="2988053" cy="523220"/>
          </a:xfrm>
          <a:prstGeom prst="rect">
            <a:avLst/>
          </a:prstGeom>
          <a:noFill/>
        </p:spPr>
        <p:txBody>
          <a:bodyPr wrap="square">
            <a:spAutoFit/>
          </a:bodyPr>
          <a:lstStyle/>
          <a:p>
            <a:pPr algn="r"/>
            <a:r>
              <a:rPr lang="tr-TR" sz="2800" b="1" dirty="0">
                <a:ln cmpd="sng">
                  <a:noFill/>
                </a:ln>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rPr>
              <a:t>BIM</a:t>
            </a:r>
            <a:endParaRPr lang="en-GB" sz="2800" b="1" dirty="0">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433681" y="4396110"/>
            <a:ext cx="2719101" cy="523220"/>
          </a:xfrm>
          <a:prstGeom prst="rect">
            <a:avLst/>
          </a:prstGeom>
          <a:noFill/>
        </p:spPr>
        <p:txBody>
          <a:bodyPr wrap="square">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DESIGN</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355968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E1652F-7726-8C48-235F-2E8688880634}"/>
              </a:ext>
            </a:extLst>
          </p:cNvPr>
          <p:cNvSpPr txBox="1">
            <a:spLocks/>
          </p:cNvSpPr>
          <p:nvPr/>
        </p:nvSpPr>
        <p:spPr>
          <a:xfrm>
            <a:off x="1753393" y="102870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5400" b="1" dirty="0">
                <a:solidFill>
                  <a:srgbClr val="E11B22">
                    <a:alpha val="9989"/>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6" name="Title 1">
            <a:extLst>
              <a:ext uri="{FF2B5EF4-FFF2-40B4-BE49-F238E27FC236}">
                <a16:creationId xmlns:a16="http://schemas.microsoft.com/office/drawing/2014/main" id="{4E3ED137-A33C-6573-7CEB-B113710D0DC8}"/>
              </a:ext>
            </a:extLst>
          </p:cNvPr>
          <p:cNvSpPr txBox="1">
            <a:spLocks/>
          </p:cNvSpPr>
          <p:nvPr/>
        </p:nvSpPr>
        <p:spPr>
          <a:xfrm>
            <a:off x="4152107" y="138438"/>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0071A2">
                    <a:alpha val="19886"/>
                  </a:srgbClr>
                </a:solidFill>
                <a:latin typeface="Open Sans" panose="020B0606030504020204" pitchFamily="34" charset="0"/>
                <a:ea typeface="Open Sans" panose="020B0606030504020204" pitchFamily="34" charset="0"/>
                <a:cs typeface="Open Sans" panose="020B0606030504020204" pitchFamily="34" charset="0"/>
              </a:rPr>
              <a:t>Let’s See In </a:t>
            </a:r>
            <a:r>
              <a:rPr lang="en-GB" sz="6000" dirty="0">
                <a:solidFill>
                  <a:srgbClr val="0071A2">
                    <a:alpha val="19608"/>
                  </a:srgbClr>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3" name="Title 1">
            <a:extLst>
              <a:ext uri="{FF2B5EF4-FFF2-40B4-BE49-F238E27FC236}">
                <a16:creationId xmlns:a16="http://schemas.microsoft.com/office/drawing/2014/main" id="{5C386C28-61B6-991A-519C-3FF4B75EDD64}"/>
              </a:ext>
            </a:extLst>
          </p:cNvPr>
          <p:cNvSpPr txBox="1">
            <a:spLocks/>
          </p:cNvSpPr>
          <p:nvPr/>
        </p:nvSpPr>
        <p:spPr>
          <a:xfrm>
            <a:off x="2806700" y="79375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r"/>
            <a:r>
              <a:rPr lang="en-GB" sz="6000" b="1" dirty="0">
                <a:solidFill>
                  <a:srgbClr val="0DB14B">
                    <a:alpha val="16078"/>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9750"/>
            <a:ext cx="12192000" cy="730250"/>
          </a:xfrm>
        </p:spPr>
        <p:txBody>
          <a:bodyPr>
            <a:noAutofit/>
          </a:bodyPr>
          <a:lstStyle/>
          <a:p>
            <a:r>
              <a:rPr lang="en-GB" sz="4000" b="1" dirty="0">
                <a:solidFill>
                  <a:schemeClr val="tx1">
                    <a:lumMod val="75000"/>
                    <a:lumOff val="25000"/>
                    <a:alpha val="50004"/>
                  </a:scheme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4" name="Title 1">
            <a:extLst>
              <a:ext uri="{FF2B5EF4-FFF2-40B4-BE49-F238E27FC236}">
                <a16:creationId xmlns:a16="http://schemas.microsoft.com/office/drawing/2014/main" id="{E151E1A7-B159-D92A-83CE-15A3688FA43B}"/>
              </a:ext>
            </a:extLst>
          </p:cNvPr>
          <p:cNvSpPr txBox="1">
            <a:spLocks/>
          </p:cNvSpPr>
          <p:nvPr/>
        </p:nvSpPr>
        <p:spPr>
          <a:xfrm>
            <a:off x="735013" y="298450"/>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F58220">
                    <a:alpha val="19608"/>
                  </a:srgbClr>
                </a:solidFill>
                <a:latin typeface="Open Sans" panose="020B0606030504020204" pitchFamily="34" charset="0"/>
                <a:ea typeface="Open Sans" panose="020B0606030504020204" pitchFamily="34" charset="0"/>
                <a:cs typeface="Open Sans" panose="020B0606030504020204" pitchFamily="34" charset="0"/>
              </a:rPr>
              <a:t>Let’s See In Action</a:t>
            </a:r>
          </a:p>
        </p:txBody>
      </p:sp>
      <p:pic>
        <p:nvPicPr>
          <p:cNvPr id="5" name="Picture 4" descr="A graphic design of numbers and text&#10;&#10;Description automatically generated">
            <a:extLst>
              <a:ext uri="{FF2B5EF4-FFF2-40B4-BE49-F238E27FC236}">
                <a16:creationId xmlns:a16="http://schemas.microsoft.com/office/drawing/2014/main" id="{314C64DA-41DD-08B2-6C1C-08BCDD055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299" y="2162810"/>
            <a:ext cx="5867400" cy="3901440"/>
          </a:xfrm>
          <a:prstGeom prst="rect">
            <a:avLst/>
          </a:prstGeom>
        </p:spPr>
      </p:pic>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595120"/>
          </a:xfrm>
          <a:prstGeom prst="roundRect">
            <a:avLst/>
          </a:prstGeom>
          <a:solidFill>
            <a:schemeClr val="bg1">
              <a:alpha val="5019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48697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48697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57389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57389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34D966A-0016-0B49-7CAE-5C307C4CBEE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10000" y="914400"/>
            <a:ext cx="4572000" cy="50292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New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95</a:t>
              </a: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24</a:t>
              </a: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International Design</a:t>
              </a:r>
            </a:p>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400" b="1" dirty="0">
                <a:solidFill>
                  <a:schemeClr val="bg1">
                    <a:alpha val="89501"/>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An Expanding Global Company</a:t>
            </a:r>
          </a:p>
        </p:txBody>
      </p:sp>
      <p:sp>
        <p:nvSpPr>
          <p:cNvPr id="96" name="Oval 95">
            <a:extLst>
              <a:ext uri="{FF2B5EF4-FFF2-40B4-BE49-F238E27FC236}">
                <a16:creationId xmlns:a16="http://schemas.microsoft.com/office/drawing/2014/main" id="{D19D098C-A38E-4477-818D-CAA04E1C2430}"/>
              </a:ext>
            </a:extLst>
          </p:cNvPr>
          <p:cNvSpPr>
            <a:spLocks noChangeAspect="1"/>
          </p:cNvSpPr>
          <p:nvPr/>
        </p:nvSpPr>
        <p:spPr>
          <a:xfrm>
            <a:off x="6313366" y="15250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extBox 36">
            <a:extLst>
              <a:ext uri="{FF2B5EF4-FFF2-40B4-BE49-F238E27FC236}">
                <a16:creationId xmlns:a16="http://schemas.microsoft.com/office/drawing/2014/main" id="{E5634AEA-8D19-495E-9D43-E6F507603278}"/>
              </a:ext>
            </a:extLst>
          </p:cNvPr>
          <p:cNvSpPr txBox="1"/>
          <p:nvPr/>
        </p:nvSpPr>
        <p:spPr>
          <a:xfrm>
            <a:off x="8609872" y="365976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Malaysia</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7AF282B-B032-4010-B213-07DFBB3FC88F}"/>
              </a:ext>
            </a:extLst>
          </p:cNvPr>
          <p:cNvSpPr txBox="1"/>
          <p:nvPr/>
        </p:nvSpPr>
        <p:spPr>
          <a:xfrm>
            <a:off x="9601814" y="390667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Singapore</a:t>
            </a:r>
            <a:endParaRPr kumimoji="0" lang="en-US" sz="10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6F89256-3837-4107-823C-A991BFF71674}"/>
              </a:ext>
            </a:extLst>
          </p:cNvPr>
          <p:cNvSpPr txBox="1"/>
          <p:nvPr/>
        </p:nvSpPr>
        <p:spPr>
          <a:xfrm>
            <a:off x="9127563" y="439108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Indonesia</a:t>
            </a:r>
          </a:p>
        </p:txBody>
      </p:sp>
      <p:sp>
        <p:nvSpPr>
          <p:cNvPr id="40" name="TextBox 39">
            <a:extLst>
              <a:ext uri="{FF2B5EF4-FFF2-40B4-BE49-F238E27FC236}">
                <a16:creationId xmlns:a16="http://schemas.microsoft.com/office/drawing/2014/main" id="{A34C992F-C3BD-40DA-95E5-09EFB4E7D71D}"/>
              </a:ext>
            </a:extLst>
          </p:cNvPr>
          <p:cNvSpPr txBox="1"/>
          <p:nvPr/>
        </p:nvSpPr>
        <p:spPr>
          <a:xfrm>
            <a:off x="6814528" y="2221716"/>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Turkey</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EB79C2-4BFB-44F4-9671-C2D9CBB3B283}"/>
              </a:ext>
            </a:extLst>
          </p:cNvPr>
          <p:cNvSpPr txBox="1"/>
          <p:nvPr/>
        </p:nvSpPr>
        <p:spPr>
          <a:xfrm>
            <a:off x="5306011" y="167146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Poland</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01711F05-5FF4-4110-AA48-5DC6C2EAA172}"/>
              </a:ext>
            </a:extLst>
          </p:cNvPr>
          <p:cNvSpPr txBox="1"/>
          <p:nvPr/>
        </p:nvSpPr>
        <p:spPr>
          <a:xfrm>
            <a:off x="1630187" y="4298752"/>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Peru</a:t>
            </a:r>
          </a:p>
        </p:txBody>
      </p:sp>
      <p:sp>
        <p:nvSpPr>
          <p:cNvPr id="44" name="TextBox 43">
            <a:extLst>
              <a:ext uri="{FF2B5EF4-FFF2-40B4-BE49-F238E27FC236}">
                <a16:creationId xmlns:a16="http://schemas.microsoft.com/office/drawing/2014/main" id="{CB415763-B84B-4730-ACAC-362742BE0DE5}"/>
              </a:ext>
            </a:extLst>
          </p:cNvPr>
          <p:cNvSpPr txBox="1"/>
          <p:nvPr/>
        </p:nvSpPr>
        <p:spPr>
          <a:xfrm>
            <a:off x="1816530" y="3719736"/>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Colombia</a:t>
            </a:r>
          </a:p>
        </p:txBody>
      </p:sp>
      <p:sp>
        <p:nvSpPr>
          <p:cNvPr id="46" name="TextBox 45">
            <a:extLst>
              <a:ext uri="{FF2B5EF4-FFF2-40B4-BE49-F238E27FC236}">
                <a16:creationId xmlns:a16="http://schemas.microsoft.com/office/drawing/2014/main" id="{69B4CE09-799B-47AE-836C-446161C40F5E}"/>
              </a:ext>
            </a:extLst>
          </p:cNvPr>
          <p:cNvSpPr txBox="1"/>
          <p:nvPr/>
        </p:nvSpPr>
        <p:spPr>
          <a:xfrm>
            <a:off x="4914596" y="3833900"/>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Ghana</a:t>
            </a:r>
          </a:p>
        </p:txBody>
      </p:sp>
      <p:sp>
        <p:nvSpPr>
          <p:cNvPr id="47" name="TextBox 46">
            <a:extLst>
              <a:ext uri="{FF2B5EF4-FFF2-40B4-BE49-F238E27FC236}">
                <a16:creationId xmlns:a16="http://schemas.microsoft.com/office/drawing/2014/main" id="{9387E061-91DE-45DA-B060-FAEEBC05D871}"/>
              </a:ext>
            </a:extLst>
          </p:cNvPr>
          <p:cNvSpPr txBox="1"/>
          <p:nvPr/>
        </p:nvSpPr>
        <p:spPr>
          <a:xfrm>
            <a:off x="5742789" y="3519428"/>
            <a:ext cx="614362"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Nigeria</a:t>
            </a:r>
          </a:p>
        </p:txBody>
      </p:sp>
      <p:sp>
        <p:nvSpPr>
          <p:cNvPr id="48" name="TextBox 47">
            <a:extLst>
              <a:ext uri="{FF2B5EF4-FFF2-40B4-BE49-F238E27FC236}">
                <a16:creationId xmlns:a16="http://schemas.microsoft.com/office/drawing/2014/main" id="{AF5626B9-E3E4-40BD-B01A-C6750B2E8B75}"/>
              </a:ext>
            </a:extLst>
          </p:cNvPr>
          <p:cNvSpPr txBox="1"/>
          <p:nvPr/>
        </p:nvSpPr>
        <p:spPr>
          <a:xfrm>
            <a:off x="7040468" y="4503489"/>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Tanzania</a:t>
            </a:r>
          </a:p>
        </p:txBody>
      </p:sp>
      <p:sp>
        <p:nvSpPr>
          <p:cNvPr id="51" name="TextBox 50">
            <a:extLst>
              <a:ext uri="{FF2B5EF4-FFF2-40B4-BE49-F238E27FC236}">
                <a16:creationId xmlns:a16="http://schemas.microsoft.com/office/drawing/2014/main" id="{6E1A0375-F460-4DA1-B037-E5E976B1A1EA}"/>
              </a:ext>
            </a:extLst>
          </p:cNvPr>
          <p:cNvSpPr txBox="1"/>
          <p:nvPr/>
        </p:nvSpPr>
        <p:spPr>
          <a:xfrm>
            <a:off x="9884637" y="29213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Hong Kong</a:t>
            </a:r>
          </a:p>
        </p:txBody>
      </p:sp>
      <p:sp>
        <p:nvSpPr>
          <p:cNvPr id="52" name="TextBox 51">
            <a:extLst>
              <a:ext uri="{FF2B5EF4-FFF2-40B4-BE49-F238E27FC236}">
                <a16:creationId xmlns:a16="http://schemas.microsoft.com/office/drawing/2014/main" id="{BEDDB022-1CEE-4CD2-AE13-34C1E2076891}"/>
              </a:ext>
            </a:extLst>
          </p:cNvPr>
          <p:cNvSpPr txBox="1"/>
          <p:nvPr/>
        </p:nvSpPr>
        <p:spPr>
          <a:xfrm>
            <a:off x="10399839" y="35771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p>
        </p:txBody>
      </p:sp>
      <p:sp>
        <p:nvSpPr>
          <p:cNvPr id="53" name="TextBox 52">
            <a:extLst>
              <a:ext uri="{FF2B5EF4-FFF2-40B4-BE49-F238E27FC236}">
                <a16:creationId xmlns:a16="http://schemas.microsoft.com/office/drawing/2014/main" id="{BC2A31B8-8CD4-461A-AA5C-9368F7677F55}"/>
              </a:ext>
            </a:extLst>
          </p:cNvPr>
          <p:cNvSpPr txBox="1"/>
          <p:nvPr/>
        </p:nvSpPr>
        <p:spPr>
          <a:xfrm>
            <a:off x="9632944" y="336433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Cambodia</a:t>
            </a:r>
          </a:p>
        </p:txBody>
      </p:sp>
      <p:sp>
        <p:nvSpPr>
          <p:cNvPr id="54" name="TextBox 53">
            <a:extLst>
              <a:ext uri="{FF2B5EF4-FFF2-40B4-BE49-F238E27FC236}">
                <a16:creationId xmlns:a16="http://schemas.microsoft.com/office/drawing/2014/main" id="{DC18DF1A-E6EB-45C8-866B-E48B45B08FCD}"/>
              </a:ext>
            </a:extLst>
          </p:cNvPr>
          <p:cNvSpPr txBox="1"/>
          <p:nvPr/>
        </p:nvSpPr>
        <p:spPr>
          <a:xfrm>
            <a:off x="8650012" y="320219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Thailand</a:t>
            </a:r>
          </a:p>
        </p:txBody>
      </p:sp>
      <p:sp>
        <p:nvSpPr>
          <p:cNvPr id="55" name="TextBox 54">
            <a:extLst>
              <a:ext uri="{FF2B5EF4-FFF2-40B4-BE49-F238E27FC236}">
                <a16:creationId xmlns:a16="http://schemas.microsoft.com/office/drawing/2014/main" id="{60F18A98-ED97-40E9-B365-713AC9BC27CC}"/>
              </a:ext>
            </a:extLst>
          </p:cNvPr>
          <p:cNvSpPr txBox="1"/>
          <p:nvPr/>
        </p:nvSpPr>
        <p:spPr>
          <a:xfrm>
            <a:off x="8422645" y="2824948"/>
            <a:ext cx="590947"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sp>
        <p:nvSpPr>
          <p:cNvPr id="60" name="TextBox 59">
            <a:extLst>
              <a:ext uri="{FF2B5EF4-FFF2-40B4-BE49-F238E27FC236}">
                <a16:creationId xmlns:a16="http://schemas.microsoft.com/office/drawing/2014/main" id="{58460FB1-0A28-4DE5-BABD-B02D859786C6}"/>
              </a:ext>
            </a:extLst>
          </p:cNvPr>
          <p:cNvSpPr txBox="1"/>
          <p:nvPr/>
        </p:nvSpPr>
        <p:spPr>
          <a:xfrm>
            <a:off x="6176547" y="2574905"/>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Cyprus</a:t>
            </a:r>
          </a:p>
        </p:txBody>
      </p:sp>
      <p:sp>
        <p:nvSpPr>
          <p:cNvPr id="62" name="TextBox 61">
            <a:extLst>
              <a:ext uri="{FF2B5EF4-FFF2-40B4-BE49-F238E27FC236}">
                <a16:creationId xmlns:a16="http://schemas.microsoft.com/office/drawing/2014/main" id="{A426BFC7-E689-412E-96AF-E4C0EC7A7D5C}"/>
              </a:ext>
            </a:extLst>
          </p:cNvPr>
          <p:cNvSpPr txBox="1"/>
          <p:nvPr/>
        </p:nvSpPr>
        <p:spPr>
          <a:xfrm>
            <a:off x="6339415" y="1561921"/>
            <a:ext cx="63798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Latvia</a:t>
            </a:r>
          </a:p>
        </p:txBody>
      </p:sp>
      <p:sp>
        <p:nvSpPr>
          <p:cNvPr id="61" name="TextBox 60">
            <a:extLst>
              <a:ext uri="{FF2B5EF4-FFF2-40B4-BE49-F238E27FC236}">
                <a16:creationId xmlns:a16="http://schemas.microsoft.com/office/drawing/2014/main" id="{437366AE-F81D-4A65-95A8-5B176342D806}"/>
              </a:ext>
            </a:extLst>
          </p:cNvPr>
          <p:cNvSpPr txBox="1"/>
          <p:nvPr/>
        </p:nvSpPr>
        <p:spPr>
          <a:xfrm>
            <a:off x="5739095" y="2377956"/>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Greece         </a:t>
            </a:r>
          </a:p>
        </p:txBody>
      </p:sp>
      <p:sp>
        <p:nvSpPr>
          <p:cNvPr id="64" name="TextBox 63">
            <a:extLst>
              <a:ext uri="{FF2B5EF4-FFF2-40B4-BE49-F238E27FC236}">
                <a16:creationId xmlns:a16="http://schemas.microsoft.com/office/drawing/2014/main" id="{92259B58-DE91-4835-B720-C60D6CEAFE73}"/>
              </a:ext>
            </a:extLst>
          </p:cNvPr>
          <p:cNvSpPr txBox="1"/>
          <p:nvPr/>
        </p:nvSpPr>
        <p:spPr>
          <a:xfrm>
            <a:off x="6413364" y="1855902"/>
            <a:ext cx="68289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Romania</a:t>
            </a:r>
          </a:p>
        </p:txBody>
      </p:sp>
      <p:sp>
        <p:nvSpPr>
          <p:cNvPr id="67" name="TextBox 66">
            <a:extLst>
              <a:ext uri="{FF2B5EF4-FFF2-40B4-BE49-F238E27FC236}">
                <a16:creationId xmlns:a16="http://schemas.microsoft.com/office/drawing/2014/main" id="{0D34842C-0342-46FA-9709-5B954C2A2607}"/>
              </a:ext>
            </a:extLst>
          </p:cNvPr>
          <p:cNvSpPr txBox="1"/>
          <p:nvPr/>
        </p:nvSpPr>
        <p:spPr>
          <a:xfrm>
            <a:off x="5726111" y="1920988"/>
            <a:ext cx="59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a:t>
            </a:r>
          </a:p>
        </p:txBody>
      </p:sp>
      <p:sp>
        <p:nvSpPr>
          <p:cNvPr id="69" name="TextBox 56">
            <a:extLst>
              <a:ext uri="{FF2B5EF4-FFF2-40B4-BE49-F238E27FC236}">
                <a16:creationId xmlns:a16="http://schemas.microsoft.com/office/drawing/2014/main" id="{C3A2003D-433C-425D-9C7A-3B4AD1082975}"/>
              </a:ext>
            </a:extLst>
          </p:cNvPr>
          <p:cNvSpPr txBox="1"/>
          <p:nvPr/>
        </p:nvSpPr>
        <p:spPr>
          <a:xfrm>
            <a:off x="7170217" y="2637661"/>
            <a:ext cx="590947"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Iraq</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4F983F-420C-CBD8-9AFD-149ACBAA4A14}"/>
              </a:ext>
            </a:extLst>
          </p:cNvPr>
          <p:cNvSpPr txBox="1"/>
          <p:nvPr/>
        </p:nvSpPr>
        <p:spPr>
          <a:xfrm>
            <a:off x="1658673" y="286373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Florida</a:t>
            </a:r>
          </a:p>
        </p:txBody>
      </p:sp>
      <p:sp>
        <p:nvSpPr>
          <p:cNvPr id="5" name="TextBox 4">
            <a:extLst>
              <a:ext uri="{FF2B5EF4-FFF2-40B4-BE49-F238E27FC236}">
                <a16:creationId xmlns:a16="http://schemas.microsoft.com/office/drawing/2014/main" id="{55B5559C-734A-9591-E6FE-4ECBB7B37740}"/>
              </a:ext>
            </a:extLst>
          </p:cNvPr>
          <p:cNvSpPr txBox="1"/>
          <p:nvPr/>
        </p:nvSpPr>
        <p:spPr>
          <a:xfrm>
            <a:off x="7049426" y="3802508"/>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Kenya</a:t>
            </a:r>
          </a:p>
        </p:txBody>
      </p:sp>
      <p:sp>
        <p:nvSpPr>
          <p:cNvPr id="7" name="TextBox 6">
            <a:extLst>
              <a:ext uri="{FF2B5EF4-FFF2-40B4-BE49-F238E27FC236}">
                <a16:creationId xmlns:a16="http://schemas.microsoft.com/office/drawing/2014/main" id="{03D12C18-01A8-DC16-2BB9-1A380D311116}"/>
              </a:ext>
            </a:extLst>
          </p:cNvPr>
          <p:cNvSpPr txBox="1"/>
          <p:nvPr/>
        </p:nvSpPr>
        <p:spPr>
          <a:xfrm>
            <a:off x="5018131" y="1946701"/>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9" name="TextBox 8">
            <a:extLst>
              <a:ext uri="{FF2B5EF4-FFF2-40B4-BE49-F238E27FC236}">
                <a16:creationId xmlns:a16="http://schemas.microsoft.com/office/drawing/2014/main" id="{8C89AE58-A859-5BAA-A649-5428E989A4DA}"/>
              </a:ext>
            </a:extLst>
          </p:cNvPr>
          <p:cNvSpPr txBox="1"/>
          <p:nvPr/>
        </p:nvSpPr>
        <p:spPr>
          <a:xfrm>
            <a:off x="6177708" y="4021225"/>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Rwanda</a:t>
            </a:r>
          </a:p>
        </p:txBody>
      </p:sp>
      <p:sp>
        <p:nvSpPr>
          <p:cNvPr id="11" name="TextBox 10">
            <a:extLst>
              <a:ext uri="{FF2B5EF4-FFF2-40B4-BE49-F238E27FC236}">
                <a16:creationId xmlns:a16="http://schemas.microsoft.com/office/drawing/2014/main" id="{6DC2B785-625D-00D1-A50D-910CCB92EB3E}"/>
              </a:ext>
            </a:extLst>
          </p:cNvPr>
          <p:cNvSpPr txBox="1"/>
          <p:nvPr/>
        </p:nvSpPr>
        <p:spPr>
          <a:xfrm>
            <a:off x="2798894" y="3258568"/>
            <a:ext cx="125458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Dominican Republic</a:t>
            </a:r>
          </a:p>
        </p:txBody>
      </p:sp>
      <p:sp>
        <p:nvSpPr>
          <p:cNvPr id="18" name="TextBox 17">
            <a:extLst>
              <a:ext uri="{FF2B5EF4-FFF2-40B4-BE49-F238E27FC236}">
                <a16:creationId xmlns:a16="http://schemas.microsoft.com/office/drawing/2014/main" id="{C5F2F951-F3AC-CF1C-AE40-113B89FDBB6E}"/>
              </a:ext>
            </a:extLst>
          </p:cNvPr>
          <p:cNvSpPr txBox="1"/>
          <p:nvPr/>
        </p:nvSpPr>
        <p:spPr>
          <a:xfrm>
            <a:off x="5353096" y="2182912"/>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Italy</a:t>
            </a:r>
          </a:p>
        </p:txBody>
      </p:sp>
      <p:sp>
        <p:nvSpPr>
          <p:cNvPr id="20" name="TextBox 19">
            <a:extLst>
              <a:ext uri="{FF2B5EF4-FFF2-40B4-BE49-F238E27FC236}">
                <a16:creationId xmlns:a16="http://schemas.microsoft.com/office/drawing/2014/main" id="{27094605-43DE-7A30-623F-949140818EF7}"/>
              </a:ext>
            </a:extLst>
          </p:cNvPr>
          <p:cNvSpPr txBox="1"/>
          <p:nvPr/>
        </p:nvSpPr>
        <p:spPr>
          <a:xfrm>
            <a:off x="3389482" y="4441485"/>
            <a:ext cx="6352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30" name="Oval 29">
            <a:extLst>
              <a:ext uri="{FF2B5EF4-FFF2-40B4-BE49-F238E27FC236}">
                <a16:creationId xmlns:a16="http://schemas.microsoft.com/office/drawing/2014/main" id="{A5EE652B-A299-4E0E-79FF-6D6172DA9535}"/>
              </a:ext>
            </a:extLst>
          </p:cNvPr>
          <p:cNvSpPr>
            <a:spLocks noChangeAspect="1"/>
          </p:cNvSpPr>
          <p:nvPr/>
        </p:nvSpPr>
        <p:spPr>
          <a:xfrm>
            <a:off x="6359364" y="200730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D456CDF8-EC25-755F-5677-F2CF64F8A661}"/>
              </a:ext>
            </a:extLst>
          </p:cNvPr>
          <p:cNvSpPr>
            <a:spLocks noChangeAspect="1"/>
          </p:cNvSpPr>
          <p:nvPr/>
        </p:nvSpPr>
        <p:spPr>
          <a:xfrm>
            <a:off x="6194434" y="20735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2D6F3EF8-0CE1-1B4F-4E62-81D428EB1CD6}"/>
              </a:ext>
            </a:extLst>
          </p:cNvPr>
          <p:cNvSpPr>
            <a:spLocks noChangeAspect="1"/>
          </p:cNvSpPr>
          <p:nvPr/>
        </p:nvSpPr>
        <p:spPr>
          <a:xfrm>
            <a:off x="6303151" y="235974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val 34">
            <a:extLst>
              <a:ext uri="{FF2B5EF4-FFF2-40B4-BE49-F238E27FC236}">
                <a16:creationId xmlns:a16="http://schemas.microsoft.com/office/drawing/2014/main" id="{42A1A5FF-7F1B-2591-4671-D82B415B1DD5}"/>
              </a:ext>
            </a:extLst>
          </p:cNvPr>
          <p:cNvSpPr>
            <a:spLocks noChangeAspect="1"/>
          </p:cNvSpPr>
          <p:nvPr/>
        </p:nvSpPr>
        <p:spPr>
          <a:xfrm>
            <a:off x="5914316" y="215420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a:extLst>
              <a:ext uri="{FF2B5EF4-FFF2-40B4-BE49-F238E27FC236}">
                <a16:creationId xmlns:a16="http://schemas.microsoft.com/office/drawing/2014/main" id="{5151D531-F778-436D-8E25-0FF296B6E7B1}"/>
              </a:ext>
            </a:extLst>
          </p:cNvPr>
          <p:cNvSpPr>
            <a:spLocks noChangeAspect="1"/>
          </p:cNvSpPr>
          <p:nvPr/>
        </p:nvSpPr>
        <p:spPr>
          <a:xfrm>
            <a:off x="5581065" y="192098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a:extLst>
              <a:ext uri="{FF2B5EF4-FFF2-40B4-BE49-F238E27FC236}">
                <a16:creationId xmlns:a16="http://schemas.microsoft.com/office/drawing/2014/main" id="{0D5019B7-547D-E944-D7C1-8914E3AE3C2D}"/>
              </a:ext>
            </a:extLst>
          </p:cNvPr>
          <p:cNvSpPr>
            <a:spLocks noChangeAspect="1"/>
          </p:cNvSpPr>
          <p:nvPr/>
        </p:nvSpPr>
        <p:spPr>
          <a:xfrm>
            <a:off x="6729188" y="254781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Oval 44">
            <a:extLst>
              <a:ext uri="{FF2B5EF4-FFF2-40B4-BE49-F238E27FC236}">
                <a16:creationId xmlns:a16="http://schemas.microsoft.com/office/drawing/2014/main" id="{6EEDC9B8-E688-0601-31C9-994E68143003}"/>
              </a:ext>
            </a:extLst>
          </p:cNvPr>
          <p:cNvSpPr>
            <a:spLocks noChangeAspect="1"/>
          </p:cNvSpPr>
          <p:nvPr/>
        </p:nvSpPr>
        <p:spPr>
          <a:xfrm>
            <a:off x="7111204" y="26047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C6ACF742-372A-4D0F-E1AB-658E510731E4}"/>
              </a:ext>
            </a:extLst>
          </p:cNvPr>
          <p:cNvSpPr>
            <a:spLocks noChangeAspect="1"/>
          </p:cNvSpPr>
          <p:nvPr/>
        </p:nvSpPr>
        <p:spPr>
          <a:xfrm>
            <a:off x="7046552" y="4015581"/>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7" name="Oval 56">
            <a:extLst>
              <a:ext uri="{FF2B5EF4-FFF2-40B4-BE49-F238E27FC236}">
                <a16:creationId xmlns:a16="http://schemas.microsoft.com/office/drawing/2014/main" id="{328396D2-983F-E453-B22F-476E5F5C2BFC}"/>
              </a:ext>
            </a:extLst>
          </p:cNvPr>
          <p:cNvSpPr>
            <a:spLocks noChangeAspect="1"/>
          </p:cNvSpPr>
          <p:nvPr/>
        </p:nvSpPr>
        <p:spPr>
          <a:xfrm>
            <a:off x="6986468" y="442316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Oval 57">
            <a:extLst>
              <a:ext uri="{FF2B5EF4-FFF2-40B4-BE49-F238E27FC236}">
                <a16:creationId xmlns:a16="http://schemas.microsoft.com/office/drawing/2014/main" id="{3752A6FE-A4CD-C15A-AD78-DF4D828538BD}"/>
              </a:ext>
            </a:extLst>
          </p:cNvPr>
          <p:cNvSpPr>
            <a:spLocks noChangeAspect="1"/>
          </p:cNvSpPr>
          <p:nvPr/>
        </p:nvSpPr>
        <p:spPr>
          <a:xfrm>
            <a:off x="6710895" y="418099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Oval 58">
            <a:extLst>
              <a:ext uri="{FF2B5EF4-FFF2-40B4-BE49-F238E27FC236}">
                <a16:creationId xmlns:a16="http://schemas.microsoft.com/office/drawing/2014/main" id="{6BB935D2-AA16-5507-5D17-2DBFDBE2F5D5}"/>
              </a:ext>
            </a:extLst>
          </p:cNvPr>
          <p:cNvSpPr>
            <a:spLocks noChangeAspect="1"/>
          </p:cNvSpPr>
          <p:nvPr/>
        </p:nvSpPr>
        <p:spPr>
          <a:xfrm>
            <a:off x="5774567" y="374330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947D8EB6-946A-B306-921E-8B61B0DB4467}"/>
              </a:ext>
            </a:extLst>
          </p:cNvPr>
          <p:cNvSpPr>
            <a:spLocks noChangeAspect="1"/>
          </p:cNvSpPr>
          <p:nvPr/>
        </p:nvSpPr>
        <p:spPr>
          <a:xfrm>
            <a:off x="5466400" y="374835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Oval 64">
            <a:extLst>
              <a:ext uri="{FF2B5EF4-FFF2-40B4-BE49-F238E27FC236}">
                <a16:creationId xmlns:a16="http://schemas.microsoft.com/office/drawing/2014/main" id="{B2A58193-7137-B09F-5192-C04A180E1B92}"/>
              </a:ext>
            </a:extLst>
          </p:cNvPr>
          <p:cNvSpPr>
            <a:spLocks noChangeAspect="1"/>
          </p:cNvSpPr>
          <p:nvPr/>
        </p:nvSpPr>
        <p:spPr>
          <a:xfrm>
            <a:off x="8368645" y="296220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6" name="Oval 65">
            <a:extLst>
              <a:ext uri="{FF2B5EF4-FFF2-40B4-BE49-F238E27FC236}">
                <a16:creationId xmlns:a16="http://schemas.microsoft.com/office/drawing/2014/main" id="{968EFE2C-1069-94AC-CA03-CF715BE9AF48}"/>
              </a:ext>
            </a:extLst>
          </p:cNvPr>
          <p:cNvSpPr>
            <a:spLocks noChangeAspect="1"/>
          </p:cNvSpPr>
          <p:nvPr/>
        </p:nvSpPr>
        <p:spPr>
          <a:xfrm>
            <a:off x="8520203" y="335625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0" name="Oval 69">
            <a:extLst>
              <a:ext uri="{FF2B5EF4-FFF2-40B4-BE49-F238E27FC236}">
                <a16:creationId xmlns:a16="http://schemas.microsoft.com/office/drawing/2014/main" id="{D9865473-ABB7-23EB-F50A-C8E3BBA26494}"/>
              </a:ext>
            </a:extLst>
          </p:cNvPr>
          <p:cNvSpPr>
            <a:spLocks noChangeAspect="1"/>
          </p:cNvSpPr>
          <p:nvPr/>
        </p:nvSpPr>
        <p:spPr>
          <a:xfrm>
            <a:off x="8762696" y="306324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Oval 70">
            <a:extLst>
              <a:ext uri="{FF2B5EF4-FFF2-40B4-BE49-F238E27FC236}">
                <a16:creationId xmlns:a16="http://schemas.microsoft.com/office/drawing/2014/main" id="{23B68100-C035-567A-0DD4-5DE9BE635646}"/>
              </a:ext>
            </a:extLst>
          </p:cNvPr>
          <p:cNvSpPr>
            <a:spLocks noChangeAspect="1"/>
          </p:cNvSpPr>
          <p:nvPr/>
        </p:nvSpPr>
        <p:spPr>
          <a:xfrm>
            <a:off x="9421814" y="334963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3" name="Oval 72">
            <a:extLst>
              <a:ext uri="{FF2B5EF4-FFF2-40B4-BE49-F238E27FC236}">
                <a16:creationId xmlns:a16="http://schemas.microsoft.com/office/drawing/2014/main" id="{B8886483-799C-68FC-3E18-186D5C72FEAC}"/>
              </a:ext>
            </a:extLst>
          </p:cNvPr>
          <p:cNvSpPr>
            <a:spLocks noChangeAspect="1"/>
          </p:cNvSpPr>
          <p:nvPr/>
        </p:nvSpPr>
        <p:spPr>
          <a:xfrm>
            <a:off x="9575818" y="351807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Oval 73">
            <a:extLst>
              <a:ext uri="{FF2B5EF4-FFF2-40B4-BE49-F238E27FC236}">
                <a16:creationId xmlns:a16="http://schemas.microsoft.com/office/drawing/2014/main" id="{B2E589BB-187B-656B-B30F-A24A41828217}"/>
              </a:ext>
            </a:extLst>
          </p:cNvPr>
          <p:cNvSpPr>
            <a:spLocks noChangeAspect="1"/>
          </p:cNvSpPr>
          <p:nvPr/>
        </p:nvSpPr>
        <p:spPr>
          <a:xfrm>
            <a:off x="9859763" y="30945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Oval 74">
            <a:extLst>
              <a:ext uri="{FF2B5EF4-FFF2-40B4-BE49-F238E27FC236}">
                <a16:creationId xmlns:a16="http://schemas.microsoft.com/office/drawing/2014/main" id="{FB054643-FF0A-1EF0-5279-5FF4035A3DC5}"/>
              </a:ext>
            </a:extLst>
          </p:cNvPr>
          <p:cNvSpPr>
            <a:spLocks noChangeAspect="1"/>
          </p:cNvSpPr>
          <p:nvPr/>
        </p:nvSpPr>
        <p:spPr>
          <a:xfrm>
            <a:off x="10345839" y="35517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6" name="Oval 75">
            <a:extLst>
              <a:ext uri="{FF2B5EF4-FFF2-40B4-BE49-F238E27FC236}">
                <a16:creationId xmlns:a16="http://schemas.microsoft.com/office/drawing/2014/main" id="{9C0D0889-1628-940D-2572-AEF7311D71CA}"/>
              </a:ext>
            </a:extLst>
          </p:cNvPr>
          <p:cNvSpPr>
            <a:spLocks noChangeAspect="1"/>
          </p:cNvSpPr>
          <p:nvPr/>
        </p:nvSpPr>
        <p:spPr>
          <a:xfrm>
            <a:off x="9744260" y="433622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8" name="Oval 77">
            <a:extLst>
              <a:ext uri="{FF2B5EF4-FFF2-40B4-BE49-F238E27FC236}">
                <a16:creationId xmlns:a16="http://schemas.microsoft.com/office/drawing/2014/main" id="{787A63C4-3292-146E-C08A-37CD38D163D0}"/>
              </a:ext>
            </a:extLst>
          </p:cNvPr>
          <p:cNvSpPr>
            <a:spLocks noChangeAspect="1"/>
          </p:cNvSpPr>
          <p:nvPr/>
        </p:nvSpPr>
        <p:spPr>
          <a:xfrm>
            <a:off x="3491134" y="440578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9" name="Oval 78">
            <a:extLst>
              <a:ext uri="{FF2B5EF4-FFF2-40B4-BE49-F238E27FC236}">
                <a16:creationId xmlns:a16="http://schemas.microsoft.com/office/drawing/2014/main" id="{018B6000-EF3B-73A7-A415-106081402541}"/>
              </a:ext>
            </a:extLst>
          </p:cNvPr>
          <p:cNvSpPr>
            <a:spLocks noChangeAspect="1"/>
          </p:cNvSpPr>
          <p:nvPr/>
        </p:nvSpPr>
        <p:spPr>
          <a:xfrm>
            <a:off x="2460824" y="428987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Oval 79">
            <a:extLst>
              <a:ext uri="{FF2B5EF4-FFF2-40B4-BE49-F238E27FC236}">
                <a16:creationId xmlns:a16="http://schemas.microsoft.com/office/drawing/2014/main" id="{832560FC-AEB9-7639-577D-286D69BD8695}"/>
              </a:ext>
            </a:extLst>
          </p:cNvPr>
          <p:cNvSpPr>
            <a:spLocks noChangeAspect="1"/>
          </p:cNvSpPr>
          <p:nvPr/>
        </p:nvSpPr>
        <p:spPr>
          <a:xfrm>
            <a:off x="2625029" y="386487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1" name="Oval 80">
            <a:extLst>
              <a:ext uri="{FF2B5EF4-FFF2-40B4-BE49-F238E27FC236}">
                <a16:creationId xmlns:a16="http://schemas.microsoft.com/office/drawing/2014/main" id="{193AAB4E-B3E4-7EFE-5E71-1AA90292E937}"/>
              </a:ext>
            </a:extLst>
          </p:cNvPr>
          <p:cNvSpPr>
            <a:spLocks noChangeAspect="1"/>
          </p:cNvSpPr>
          <p:nvPr/>
        </p:nvSpPr>
        <p:spPr>
          <a:xfrm>
            <a:off x="2798894" y="319839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2" name="Oval 81">
            <a:extLst>
              <a:ext uri="{FF2B5EF4-FFF2-40B4-BE49-F238E27FC236}">
                <a16:creationId xmlns:a16="http://schemas.microsoft.com/office/drawing/2014/main" id="{7EB5AC8B-F737-2206-4930-ACFE69566B3C}"/>
              </a:ext>
            </a:extLst>
          </p:cNvPr>
          <p:cNvSpPr>
            <a:spLocks noChangeAspect="1"/>
          </p:cNvSpPr>
          <p:nvPr/>
        </p:nvSpPr>
        <p:spPr>
          <a:xfrm>
            <a:off x="2415747" y="279593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7" name="Graphic 106" descr="Diamond Suit with solid fill">
            <a:extLst>
              <a:ext uri="{FF2B5EF4-FFF2-40B4-BE49-F238E27FC236}">
                <a16:creationId xmlns:a16="http://schemas.microsoft.com/office/drawing/2014/main" id="{EF6D1A24-4C36-0683-63EB-CAF0B13F9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528" y="2201431"/>
            <a:ext cx="252000" cy="252000"/>
          </a:xfrm>
          <a:prstGeom prst="rect">
            <a:avLst/>
          </a:prstGeom>
        </p:spPr>
      </p:pic>
      <p:pic>
        <p:nvPicPr>
          <p:cNvPr id="111" name="Graphic 110" descr="Diamond Suit with solid fill">
            <a:extLst>
              <a:ext uri="{FF2B5EF4-FFF2-40B4-BE49-F238E27FC236}">
                <a16:creationId xmlns:a16="http://schemas.microsoft.com/office/drawing/2014/main" id="{93CD0044-028F-1B9A-EBEF-27D0B7008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636" y="1660881"/>
            <a:ext cx="252000" cy="252000"/>
          </a:xfrm>
          <a:prstGeom prst="rect">
            <a:avLst/>
          </a:prstGeom>
        </p:spPr>
      </p:pic>
      <p:pic>
        <p:nvPicPr>
          <p:cNvPr id="112" name="Graphic 111" descr="Diamond Suit with solid fill">
            <a:extLst>
              <a:ext uri="{FF2B5EF4-FFF2-40B4-BE49-F238E27FC236}">
                <a16:creationId xmlns:a16="http://schemas.microsoft.com/office/drawing/2014/main" id="{0E2BE938-F68D-8EBB-9765-7984EC8AF6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814" y="3669770"/>
            <a:ext cx="252000" cy="252000"/>
          </a:xfrm>
          <a:prstGeom prst="rect">
            <a:avLst/>
          </a:prstGeom>
        </p:spPr>
      </p:pic>
      <p:pic>
        <p:nvPicPr>
          <p:cNvPr id="115" name="Graphic 114" descr="Diamond Suit with solid fill">
            <a:extLst>
              <a:ext uri="{FF2B5EF4-FFF2-40B4-BE49-F238E27FC236}">
                <a16:creationId xmlns:a16="http://schemas.microsoft.com/office/drawing/2014/main" id="{76C444CA-F6B6-2729-05F9-648752E47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7091" y="3903682"/>
            <a:ext cx="216000" cy="216000"/>
          </a:xfrm>
          <a:prstGeom prst="rect">
            <a:avLst/>
          </a:prstGeom>
        </p:spPr>
      </p:pic>
      <p:sp>
        <p:nvSpPr>
          <p:cNvPr id="2" name="Oval 1">
            <a:extLst>
              <a:ext uri="{FF2B5EF4-FFF2-40B4-BE49-F238E27FC236}">
                <a16:creationId xmlns:a16="http://schemas.microsoft.com/office/drawing/2014/main" id="{60C0877D-E28A-C31B-095F-192AE8E33726}"/>
              </a:ext>
            </a:extLst>
          </p:cNvPr>
          <p:cNvSpPr>
            <a:spLocks noChangeAspect="1"/>
          </p:cNvSpPr>
          <p:nvPr/>
        </p:nvSpPr>
        <p:spPr>
          <a:xfrm>
            <a:off x="6354329" y="215845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5E55C15B-B8BA-37ED-41A6-36A203C6BBF5}"/>
              </a:ext>
            </a:extLst>
          </p:cNvPr>
          <p:cNvSpPr txBox="1"/>
          <p:nvPr/>
        </p:nvSpPr>
        <p:spPr>
          <a:xfrm>
            <a:off x="6403377" y="2077438"/>
            <a:ext cx="92681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Macedonia</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Tree>
    <p:extLst>
      <p:ext uri="{BB962C8B-B14F-4D97-AF65-F5344CB8AC3E}">
        <p14:creationId xmlns:p14="http://schemas.microsoft.com/office/powerpoint/2010/main" val="16164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 building solution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Retrofit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Rehabilitation</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 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aunched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the w</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system</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Bi-direction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integration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Autodesk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 name="Picture 2" descr="A red and black logo&#10;&#10;Description automatically generated">
            <a:extLst>
              <a:ext uri="{FF2B5EF4-FFF2-40B4-BE49-F238E27FC236}">
                <a16:creationId xmlns:a16="http://schemas.microsoft.com/office/drawing/2014/main" id="{628A227F-2CB7-32B0-4AF0-98AAE7E2DF3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2005</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199</a:t>
            </a: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2007</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introduced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3"/>
            <a:srcRect/>
            <a:tile tx="0" ty="0" sx="80000" sy="8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deliver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w</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largest</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airport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terminal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4"/>
            <a:srcRect/>
            <a:tile tx="0" ty="-38100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rtlCol="0" anchor="b">
            <a:spAutoFit/>
          </a:bodyPr>
          <a:lstStyle/>
          <a:p>
            <a:pPr algn="r" defTabSz="913834" fontAlgn="base">
              <a:spcBef>
                <a:spcPct val="0"/>
              </a:spcBef>
              <a:spcAft>
                <a:spcPct val="0"/>
              </a:spcAft>
            </a:pPr>
            <a:r>
              <a:rPr lang="en-US"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achieves licensed users in </a:t>
            </a:r>
            <a:r>
              <a:rPr lang="en-US"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97759"/>
            <a:ext cx="1143000" cy="1257300"/>
          </a:xfrm>
          <a:prstGeom prst="rect">
            <a:avLst/>
          </a:prstGeom>
        </p:spPr>
      </p:pic>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2014</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2018</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2025</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82430"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 / Drafting /Component design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Fabrication software for producing all your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etc</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Staad, Sap, Midas, S-frame, Robot, Etabs, Space </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Tedds, Scale, Prokon, LIM con</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Tekla Structures, Advanced Steel, BOCAD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 Tekla</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Structures, BOCAD, Archicad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Detailing/Drafting</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AutoCAD, BrisCAD, GStar CAD, there</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so many</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36074</TotalTime>
  <Words>3491</Words>
  <Application>Microsoft Macintosh PowerPoint</Application>
  <PresentationFormat>Widescreen</PresentationFormat>
  <Paragraphs>364</Paragraphs>
  <Slides>30</Slides>
  <Notes>30</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30</vt:i4>
      </vt:variant>
    </vt:vector>
  </HeadingPairs>
  <TitlesOfParts>
    <vt:vector size="49" baseType="lpstr">
      <vt:lpstr>Calibri (Body)</vt:lpstr>
      <vt:lpstr>Arial</vt:lpstr>
      <vt:lpstr>Calibri</vt:lpstr>
      <vt:lpstr>Calibri Light</vt:lpstr>
      <vt:lpstr>Helvetica Neue</vt:lpstr>
      <vt:lpstr>Open Sans</vt:lpstr>
      <vt:lpstr>Open Sans Extrabold</vt:lpstr>
      <vt:lpstr>Open Sans Light</vt:lpstr>
      <vt:lpstr>Open Sans Semibold</vt:lpstr>
      <vt:lpstr>Open Sans Semibold</vt:lpstr>
      <vt:lpstr>Symbol</vt: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PowerPoint Presentation</vt:lpstr>
      <vt:lpstr>PowerPoint Presentation</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Gianni Kubin</cp:lastModifiedBy>
  <cp:revision>385</cp:revision>
  <dcterms:created xsi:type="dcterms:W3CDTF">2021-08-25T14:14:36Z</dcterms:created>
  <dcterms:modified xsi:type="dcterms:W3CDTF">2024-08-06T09:44:30Z</dcterms:modified>
</cp:coreProperties>
</file>