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0" r:id="rId2"/>
    <p:sldMasterId id="2147483694" r:id="rId3"/>
    <p:sldMasterId id="2147483696" r:id="rId4"/>
    <p:sldMasterId id="2147483698" r:id="rId5"/>
    <p:sldMasterId id="2147483700" r:id="rId6"/>
    <p:sldMasterId id="2147483686" r:id="rId7"/>
    <p:sldMasterId id="2147483714" r:id="rId8"/>
  </p:sldMasterIdLst>
  <p:notesMasterIdLst>
    <p:notesMasterId r:id="rId39"/>
  </p:notesMasterIdLst>
  <p:handoutMasterIdLst>
    <p:handoutMasterId r:id="rId40"/>
  </p:handoutMasterIdLst>
  <p:sldIdLst>
    <p:sldId id="4306" r:id="rId9"/>
    <p:sldId id="4261" r:id="rId10"/>
    <p:sldId id="4225" r:id="rId11"/>
    <p:sldId id="4226" r:id="rId12"/>
    <p:sldId id="4227" r:id="rId13"/>
    <p:sldId id="4151" r:id="rId14"/>
    <p:sldId id="4305" r:id="rId15"/>
    <p:sldId id="4308" r:id="rId16"/>
    <p:sldId id="4295" r:id="rId17"/>
    <p:sldId id="4237" r:id="rId18"/>
    <p:sldId id="4238" r:id="rId19"/>
    <p:sldId id="4239" r:id="rId20"/>
    <p:sldId id="4240" r:id="rId21"/>
    <p:sldId id="4208" r:id="rId22"/>
    <p:sldId id="4210" r:id="rId23"/>
    <p:sldId id="4211" r:id="rId24"/>
    <p:sldId id="4296" r:id="rId25"/>
    <p:sldId id="4233" r:id="rId26"/>
    <p:sldId id="4214" r:id="rId27"/>
    <p:sldId id="4213" r:id="rId28"/>
    <p:sldId id="4297" r:id="rId29"/>
    <p:sldId id="4298" r:id="rId30"/>
    <p:sldId id="4299" r:id="rId31"/>
    <p:sldId id="4300" r:id="rId32"/>
    <p:sldId id="4123" r:id="rId33"/>
    <p:sldId id="4423" r:id="rId34"/>
    <p:sldId id="4422" r:id="rId35"/>
    <p:sldId id="4309" r:id="rId36"/>
    <p:sldId id="4424" r:id="rId37"/>
    <p:sldId id="44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A49E4B1-BD27-4DCB-82A2-24B151D8C82F}">
          <p14:sldIdLst>
            <p14:sldId id="4306"/>
            <p14:sldId id="4261"/>
          </p14:sldIdLst>
        </p14:section>
        <p14:section name="What Do We Offer?" id="{F05F8433-574B-43FE-BCDC-BA3DA7638817}">
          <p14:sldIdLst>
            <p14:sldId id="4225"/>
            <p14:sldId id="4226"/>
            <p14:sldId id="4227"/>
            <p14:sldId id="4151"/>
            <p14:sldId id="4305"/>
            <p14:sldId id="4308"/>
          </p14:sldIdLst>
        </p14:section>
        <p14:section name="Technical Overview" id="{F1AC82CE-F8A2-45A1-B1F9-57D3E4AA61BE}">
          <p14:sldIdLst>
            <p14:sldId id="4295"/>
            <p14:sldId id="4237"/>
            <p14:sldId id="4238"/>
            <p14:sldId id="4239"/>
            <p14:sldId id="4240"/>
            <p14:sldId id="4208"/>
          </p14:sldIdLst>
        </p14:section>
        <p14:section name="Project References" id="{9702271F-3859-4429-B7C4-D7A6885505CC}">
          <p14:sldIdLst>
            <p14:sldId id="4210"/>
            <p14:sldId id="4211"/>
            <p14:sldId id="4296"/>
            <p14:sldId id="4233"/>
            <p14:sldId id="4214"/>
            <p14:sldId id="4213"/>
            <p14:sldId id="4297"/>
            <p14:sldId id="4298"/>
            <p14:sldId id="4299"/>
            <p14:sldId id="4300"/>
            <p14:sldId id="4123"/>
            <p14:sldId id="4423"/>
            <p14:sldId id="4422"/>
            <p14:sldId id="4309"/>
            <p14:sldId id="4424"/>
          </p14:sldIdLst>
        </p14:section>
        <p14:section name="Thank You" id="{8BD7D145-E863-4F86-BDD9-737288706AB5}">
          <p14:sldIdLst>
            <p14:sldId id="440"/>
          </p14:sldIdLst>
        </p14:section>
      </p14:sectionLst>
    </p:ext>
    <p:ext uri="{EFAFB233-063F-42B5-8137-9DF3F51BA10A}">
      <p15:sldGuideLst xmlns:p15="http://schemas.microsoft.com/office/powerpoint/2012/main">
        <p15:guide id="1" orient="horz" pos="595" userDrawn="1">
          <p15:clr>
            <a:srgbClr val="A4A3A4"/>
          </p15:clr>
        </p15:guide>
        <p15:guide id="2" orient="horz" pos="3725" userDrawn="1">
          <p15:clr>
            <a:srgbClr val="A4A3A4"/>
          </p15:clr>
        </p15:guide>
        <p15:guide id="3" pos="551" userDrawn="1">
          <p15:clr>
            <a:srgbClr val="A4A3A4"/>
          </p15:clr>
        </p15:guide>
        <p15:guide id="4" pos="7151" userDrawn="1">
          <p15:clr>
            <a:srgbClr val="A4A3A4"/>
          </p15:clr>
        </p15:guide>
        <p15:guide id="5" pos="3840" userDrawn="1">
          <p15:clr>
            <a:srgbClr val="A4A3A4"/>
          </p15:clr>
        </p15:guide>
        <p15:guide id="6"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 Picak" initials="CP" lastIdx="1" clrIdx="0">
    <p:extLst>
      <p:ext uri="{19B8F6BF-5375-455C-9EA6-DF929625EA0E}">
        <p15:presenceInfo xmlns:p15="http://schemas.microsoft.com/office/powerpoint/2012/main" userId="Can Pic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B22"/>
    <a:srgbClr val="0071A2"/>
    <a:srgbClr val="0DB14B"/>
    <a:srgbClr val="F58220"/>
    <a:srgbClr val="E2E2E2"/>
    <a:srgbClr val="1977F3"/>
    <a:srgbClr val="FF0000"/>
    <a:srgbClr val="E12F6C"/>
    <a:srgbClr val="0A66C2"/>
    <a:srgbClr val="9628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6D4C83-809E-2389-68D8-44BB80808E8C}" v="1" dt="2026-06-19T13:34:05.0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595"/>
        <p:guide orient="horz" pos="3725"/>
        <p:guide pos="551"/>
        <p:guide pos="7151"/>
        <p:guide pos="3840"/>
        <p:guide orient="horz" pos="216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tenantanon#1ff16637-7bf4-4c62-9f65-b859e2a276d8::" providerId="AD" clId="Web-{4D6D4C83-809E-2389-68D8-44BB80808E8C}"/>
    <pc:docChg chg="sldOrd">
      <pc:chgData name="Guest User" userId="S::urn:spo:tenantanon#1ff16637-7bf4-4c62-9f65-b859e2a276d8::" providerId="AD" clId="Web-{4D6D4C83-809E-2389-68D8-44BB80808E8C}" dt="2026-06-19T13:34:05.094" v="0"/>
      <pc:docMkLst>
        <pc:docMk/>
      </pc:docMkLst>
      <pc:sldChg chg="ord">
        <pc:chgData name="Guest User" userId="S::urn:spo:tenantanon#1ff16637-7bf4-4c62-9f65-b859e2a276d8::" providerId="AD" clId="Web-{4D6D4C83-809E-2389-68D8-44BB80808E8C}" dt="2026-06-19T13:34:05.094" v="0"/>
        <pc:sldMkLst>
          <pc:docMk/>
          <pc:sldMk cId="622758049" sldId="440"/>
        </pc:sldMkLst>
      </pc:sldChg>
    </pc:docChg>
  </pc:docChgLst>
  <pc:docChgLst>
    <pc:chgData name="Gianni Kubin" userId="S::gianni.kubin@protasoftware.com::b848a879-a042-47e2-8aaa-840892b861fb" providerId="AD" clId="Web-{0787EDD2-A0E4-2E54-B364-D10686014258}"/>
    <pc:docChg chg="addSld delSld modSld modSection">
      <pc:chgData name="Gianni Kubin" userId="S::gianni.kubin@protasoftware.com::b848a879-a042-47e2-8aaa-840892b861fb" providerId="AD" clId="Web-{0787EDD2-A0E4-2E54-B364-D10686014258}" dt="2026-06-16T11:36:27.094" v="21" actId="20577"/>
      <pc:docMkLst>
        <pc:docMk/>
      </pc:docMkLst>
      <pc:sldChg chg="modSp">
        <pc:chgData name="Gianni Kubin" userId="S::gianni.kubin@protasoftware.com::b848a879-a042-47e2-8aaa-840892b861fb" providerId="AD" clId="Web-{0787EDD2-A0E4-2E54-B364-D10686014258}" dt="2026-06-16T11:36:27.094" v="21" actId="20577"/>
        <pc:sldMkLst>
          <pc:docMk/>
          <pc:sldMk cId="3410681814" sldId="4123"/>
        </pc:sldMkLst>
        <pc:spChg chg="mod">
          <ac:chgData name="Gianni Kubin" userId="S::gianni.kubin@protasoftware.com::b848a879-a042-47e2-8aaa-840892b861fb" providerId="AD" clId="Web-{0787EDD2-A0E4-2E54-B364-D10686014258}" dt="2026-06-16T11:36:27.094" v="21" actId="20577"/>
          <ac:spMkLst>
            <pc:docMk/>
            <pc:sldMk cId="3410681814" sldId="4123"/>
            <ac:spMk id="20" creationId="{2D81FEB2-9E51-4DCC-90EB-88E3485C7EEB}"/>
          </ac:spMkLst>
        </pc:spChg>
      </pc:sldChg>
      <pc:sldChg chg="del">
        <pc:chgData name="Gianni Kubin" userId="S::gianni.kubin@protasoftware.com::b848a879-a042-47e2-8aaa-840892b861fb" providerId="AD" clId="Web-{0787EDD2-A0E4-2E54-B364-D10686014258}" dt="2026-06-16T11:24:53.485" v="2"/>
        <pc:sldMkLst>
          <pc:docMk/>
          <pc:sldMk cId="2193025313" sldId="4301"/>
        </pc:sldMkLst>
      </pc:sldChg>
      <pc:sldChg chg="del">
        <pc:chgData name="Gianni Kubin" userId="S::gianni.kubin@protasoftware.com::b848a879-a042-47e2-8aaa-840892b861fb" providerId="AD" clId="Web-{0787EDD2-A0E4-2E54-B364-D10686014258}" dt="2026-06-16T11:27:10.273" v="5"/>
        <pc:sldMkLst>
          <pc:docMk/>
          <pc:sldMk cId="3360546610" sldId="4302"/>
        </pc:sldMkLst>
      </pc:sldChg>
      <pc:sldChg chg="del">
        <pc:chgData name="Gianni Kubin" userId="S::gianni.kubin@protasoftware.com::b848a879-a042-47e2-8aaa-840892b861fb" providerId="AD" clId="Web-{0787EDD2-A0E4-2E54-B364-D10686014258}" dt="2026-06-16T11:24:44.173" v="1"/>
        <pc:sldMkLst>
          <pc:docMk/>
          <pc:sldMk cId="2521320749" sldId="4303"/>
        </pc:sldMkLst>
      </pc:sldChg>
      <pc:sldChg chg="add del">
        <pc:chgData name="Gianni Kubin" userId="S::gianni.kubin@protasoftware.com::b848a879-a042-47e2-8aaa-840892b861fb" providerId="AD" clId="Web-{0787EDD2-A0E4-2E54-B364-D10686014258}" dt="2026-06-16T11:35:04.543" v="9"/>
        <pc:sldMkLst>
          <pc:docMk/>
          <pc:sldMk cId="3970332897" sldId="4304"/>
        </pc:sldMkLst>
      </pc:sldChg>
      <pc:sldChg chg="add modNotes">
        <pc:chgData name="Gianni Kubin" userId="S::gianni.kubin@protasoftware.com::b848a879-a042-47e2-8aaa-840892b861fb" providerId="AD" clId="Web-{0787EDD2-A0E4-2E54-B364-D10686014258}" dt="2026-06-16T11:26:29.709" v="4"/>
        <pc:sldMkLst>
          <pc:docMk/>
          <pc:sldMk cId="1711863219" sldId="4309"/>
        </pc:sldMkLst>
      </pc:sldChg>
      <pc:sldChg chg="modSp add">
        <pc:chgData name="Gianni Kubin" userId="S::gianni.kubin@protasoftware.com::b848a879-a042-47e2-8aaa-840892b861fb" providerId="AD" clId="Web-{0787EDD2-A0E4-2E54-B364-D10686014258}" dt="2026-06-16T11:36:09.234" v="20"/>
        <pc:sldMkLst>
          <pc:docMk/>
          <pc:sldMk cId="358405379" sldId="4422"/>
        </pc:sldMkLst>
        <pc:spChg chg="mod">
          <ac:chgData name="Gianni Kubin" userId="S::gianni.kubin@protasoftware.com::b848a879-a042-47e2-8aaa-840892b861fb" providerId="AD" clId="Web-{0787EDD2-A0E4-2E54-B364-D10686014258}" dt="2026-06-16T11:36:01.563" v="19"/>
          <ac:spMkLst>
            <pc:docMk/>
            <pc:sldMk cId="358405379" sldId="4422"/>
            <ac:spMk id="2" creationId="{14E38A04-16B0-2CD7-E0DB-F4DB6C75D452}"/>
          </ac:spMkLst>
        </pc:spChg>
        <pc:spChg chg="mod">
          <ac:chgData name="Gianni Kubin" userId="S::gianni.kubin@protasoftware.com::b848a879-a042-47e2-8aaa-840892b861fb" providerId="AD" clId="Web-{0787EDD2-A0E4-2E54-B364-D10686014258}" dt="2026-06-16T11:36:09.234" v="20"/>
          <ac:spMkLst>
            <pc:docMk/>
            <pc:sldMk cId="358405379" sldId="4422"/>
            <ac:spMk id="3" creationId="{48910DDE-63D2-FC8B-3737-3EA582756F29}"/>
          </ac:spMkLst>
        </pc:spChg>
      </pc:sldChg>
      <pc:sldChg chg="modSp add">
        <pc:chgData name="Gianni Kubin" userId="S::gianni.kubin@protasoftware.com::b848a879-a042-47e2-8aaa-840892b861fb" providerId="AD" clId="Web-{0787EDD2-A0E4-2E54-B364-D10686014258}" dt="2026-06-16T11:35:55.374" v="18" actId="20577"/>
        <pc:sldMkLst>
          <pc:docMk/>
          <pc:sldMk cId="1197541239" sldId="4423"/>
        </pc:sldMkLst>
        <pc:spChg chg="mod">
          <ac:chgData name="Gianni Kubin" userId="S::gianni.kubin@protasoftware.com::b848a879-a042-47e2-8aaa-840892b861fb" providerId="AD" clId="Web-{0787EDD2-A0E4-2E54-B364-D10686014258}" dt="2026-06-16T11:35:55.374" v="18" actId="20577"/>
          <ac:spMkLst>
            <pc:docMk/>
            <pc:sldMk cId="1197541239" sldId="4423"/>
            <ac:spMk id="2" creationId="{17D8F8FF-E532-C5E6-2C74-50BC7298CCA9}"/>
          </ac:spMkLst>
        </pc:spChg>
        <pc:spChg chg="mod">
          <ac:chgData name="Gianni Kubin" userId="S::gianni.kubin@protasoftware.com::b848a879-a042-47e2-8aaa-840892b861fb" providerId="AD" clId="Web-{0787EDD2-A0E4-2E54-B364-D10686014258}" dt="2026-06-16T11:35:44.326" v="13" actId="20577"/>
          <ac:spMkLst>
            <pc:docMk/>
            <pc:sldMk cId="1197541239" sldId="4423"/>
            <ac:spMk id="3" creationId="{F8F07C7D-37CA-9F81-2795-0D4FF7CEE7E1}"/>
          </ac:spMkLst>
        </pc:spChg>
      </pc:sldChg>
      <pc:sldMasterChg chg="addSldLayout">
        <pc:chgData name="Gianni Kubin" userId="S::gianni.kubin@protasoftware.com::b848a879-a042-47e2-8aaa-840892b861fb" providerId="AD" clId="Web-{0787EDD2-A0E4-2E54-B364-D10686014258}" dt="2026-06-16T11:24:56.095" v="3"/>
        <pc:sldMasterMkLst>
          <pc:docMk/>
          <pc:sldMasterMk cId="156137194" sldId="2147483714"/>
        </pc:sldMasterMkLst>
        <pc:sldLayoutChg chg="add">
          <pc:chgData name="Gianni Kubin" userId="S::gianni.kubin@protasoftware.com::b848a879-a042-47e2-8aaa-840892b861fb" providerId="AD" clId="Web-{0787EDD2-A0E4-2E54-B364-D10686014258}" dt="2026-06-16T11:24:56.095" v="3"/>
          <pc:sldLayoutMkLst>
            <pc:docMk/>
            <pc:sldMasterMk cId="156137194" sldId="2147483714"/>
            <pc:sldLayoutMk cId="987094586" sldId="2147483730"/>
          </pc:sldLayoutMkLst>
        </pc:sldLayoutChg>
      </pc:sldMasterChg>
    </pc:docChg>
  </pc:docChgLst>
  <pc:docChgLst>
    <pc:chgData name="Gianni Kubin" userId="S::gianni.kubin@protasoftware.com::b848a879-a042-47e2-8aaa-840892b861fb" providerId="AD" clId="Web-{079B70A3-8384-F6BF-3140-ABDA0AE9E6DD}"/>
    <pc:docChg chg="addSld delSld modSld modSection">
      <pc:chgData name="Gianni Kubin" userId="S::gianni.kubin@protasoftware.com::b848a879-a042-47e2-8aaa-840892b861fb" providerId="AD" clId="Web-{079B70A3-8384-F6BF-3140-ABDA0AE9E6DD}" dt="2026-06-05T12:44:13.269" v="35" actId="20577"/>
      <pc:docMkLst>
        <pc:docMk/>
      </pc:docMkLst>
      <pc:sldChg chg="modSp">
        <pc:chgData name="Gianni Kubin" userId="S::gianni.kubin@protasoftware.com::b848a879-a042-47e2-8aaa-840892b861fb" providerId="AD" clId="Web-{079B70A3-8384-F6BF-3140-ABDA0AE9E6DD}" dt="2026-06-05T12:34:07.825" v="1" actId="20577"/>
        <pc:sldMkLst>
          <pc:docMk/>
          <pc:sldMk cId="1282794522" sldId="4227"/>
        </pc:sldMkLst>
        <pc:spChg chg="mod">
          <ac:chgData name="Gianni Kubin" userId="S::gianni.kubin@protasoftware.com::b848a879-a042-47e2-8aaa-840892b861fb" providerId="AD" clId="Web-{079B70A3-8384-F6BF-3140-ABDA0AE9E6DD}" dt="2026-06-05T12:34:05.668" v="0" actId="20577"/>
          <ac:spMkLst>
            <pc:docMk/>
            <pc:sldMk cId="1282794522" sldId="4227"/>
            <ac:spMk id="35" creationId="{B4D212F7-DAFD-83A1-644C-E9A33F1F063B}"/>
          </ac:spMkLst>
        </pc:spChg>
        <pc:spChg chg="mod">
          <ac:chgData name="Gianni Kubin" userId="S::gianni.kubin@protasoftware.com::b848a879-a042-47e2-8aaa-840892b861fb" providerId="AD" clId="Web-{079B70A3-8384-F6BF-3140-ABDA0AE9E6DD}" dt="2026-06-05T12:34:07.825" v="1" actId="20577"/>
          <ac:spMkLst>
            <pc:docMk/>
            <pc:sldMk cId="1282794522" sldId="4227"/>
            <ac:spMk id="39" creationId="{FB670A59-0080-31FC-4B83-F02F843E54D7}"/>
          </ac:spMkLst>
        </pc:spChg>
      </pc:sldChg>
      <pc:sldChg chg="modSp">
        <pc:chgData name="Gianni Kubin" userId="S::gianni.kubin@protasoftware.com::b848a879-a042-47e2-8aaa-840892b861fb" providerId="AD" clId="Web-{079B70A3-8384-F6BF-3140-ABDA0AE9E6DD}" dt="2026-06-05T12:44:13.269" v="35" actId="20577"/>
        <pc:sldMkLst>
          <pc:docMk/>
          <pc:sldMk cId="1273114579" sldId="4305"/>
        </pc:sldMkLst>
        <pc:spChg chg="mod">
          <ac:chgData name="Gianni Kubin" userId="S::gianni.kubin@protasoftware.com::b848a879-a042-47e2-8aaa-840892b861fb" providerId="AD" clId="Web-{079B70A3-8384-F6BF-3140-ABDA0AE9E6DD}" dt="2026-06-05T12:44:13.269" v="35" actId="20577"/>
          <ac:spMkLst>
            <pc:docMk/>
            <pc:sldMk cId="1273114579" sldId="4305"/>
            <ac:spMk id="16" creationId="{981EEB8A-13BB-2240-2A47-8E085BB242A4}"/>
          </ac:spMkLst>
        </pc:spChg>
        <pc:spChg chg="mod">
          <ac:chgData name="Gianni Kubin" userId="S::gianni.kubin@protasoftware.com::b848a879-a042-47e2-8aaa-840892b861fb" providerId="AD" clId="Web-{079B70A3-8384-F6BF-3140-ABDA0AE9E6DD}" dt="2026-06-05T12:34:28.763" v="2" actId="20577"/>
          <ac:spMkLst>
            <pc:docMk/>
            <pc:sldMk cId="1273114579" sldId="4305"/>
            <ac:spMk id="17" creationId="{8BDDAC07-D8DC-3B86-E4C4-D4752B445A89}"/>
          </ac:spMkLst>
        </pc:spChg>
      </pc:sldChg>
      <pc:sldChg chg="addSp delSp modSp add">
        <pc:chgData name="Gianni Kubin" userId="S::gianni.kubin@protasoftware.com::b848a879-a042-47e2-8aaa-840892b861fb" providerId="AD" clId="Web-{079B70A3-8384-F6BF-3140-ABDA0AE9E6DD}" dt="2026-06-05T12:41:28.137" v="34" actId="1076"/>
        <pc:sldMkLst>
          <pc:docMk/>
          <pc:sldMk cId="2620174527" sldId="4308"/>
        </pc:sldMkLst>
        <pc:spChg chg="add mod">
          <ac:chgData name="Gianni Kubin" userId="S::gianni.kubin@protasoftware.com::b848a879-a042-47e2-8aaa-840892b861fb" providerId="AD" clId="Web-{079B70A3-8384-F6BF-3140-ABDA0AE9E6DD}" dt="2026-06-05T12:38:03.802" v="8" actId="1076"/>
          <ac:spMkLst>
            <pc:docMk/>
            <pc:sldMk cId="2620174527" sldId="4308"/>
            <ac:spMk id="28" creationId="{D9EA97E5-6B82-A546-F07F-400AB74CBCA1}"/>
          </ac:spMkLst>
        </pc:spChg>
        <pc:spChg chg="add">
          <ac:chgData name="Gianni Kubin" userId="S::gianni.kubin@protasoftware.com::b848a879-a042-47e2-8aaa-840892b861fb" providerId="AD" clId="Web-{079B70A3-8384-F6BF-3140-ABDA0AE9E6DD}" dt="2026-06-05T12:38:06.349" v="10"/>
          <ac:spMkLst>
            <pc:docMk/>
            <pc:sldMk cId="2620174527" sldId="4308"/>
            <ac:spMk id="29" creationId="{EDB06618-D2D4-E275-92E9-8C7271F593DA}"/>
          </ac:spMkLst>
        </pc:spChg>
        <pc:spChg chg="add">
          <ac:chgData name="Gianni Kubin" userId="S::gianni.kubin@protasoftware.com::b848a879-a042-47e2-8aaa-840892b861fb" providerId="AD" clId="Web-{079B70A3-8384-F6BF-3140-ABDA0AE9E6DD}" dt="2026-06-05T12:38:16.662" v="12"/>
          <ac:spMkLst>
            <pc:docMk/>
            <pc:sldMk cId="2620174527" sldId="4308"/>
            <ac:spMk id="31" creationId="{6BF8A13D-6169-177B-AF4E-ADA57D20B37C}"/>
          </ac:spMkLst>
        </pc:spChg>
        <pc:spChg chg="add">
          <ac:chgData name="Gianni Kubin" userId="S::gianni.kubin@protasoftware.com::b848a879-a042-47e2-8aaa-840892b861fb" providerId="AD" clId="Web-{079B70A3-8384-F6BF-3140-ABDA0AE9E6DD}" dt="2026-06-05T12:38:28.974" v="13"/>
          <ac:spMkLst>
            <pc:docMk/>
            <pc:sldMk cId="2620174527" sldId="4308"/>
            <ac:spMk id="32" creationId="{3F116D39-8EF9-B4FD-A9D6-B94C08A2CF91}"/>
          </ac:spMkLst>
        </pc:spChg>
        <pc:spChg chg="add mod">
          <ac:chgData name="Gianni Kubin" userId="S::gianni.kubin@protasoftware.com::b848a879-a042-47e2-8aaa-840892b861fb" providerId="AD" clId="Web-{079B70A3-8384-F6BF-3140-ABDA0AE9E6DD}" dt="2026-06-05T12:41:28.137" v="34" actId="1076"/>
          <ac:spMkLst>
            <pc:docMk/>
            <pc:sldMk cId="2620174527" sldId="4308"/>
            <ac:spMk id="35" creationId="{A6C0F88A-4F22-C56A-2052-C918E17D9A37}"/>
          </ac:spMkLst>
        </pc:spChg>
        <pc:spChg chg="mod">
          <ac:chgData name="Gianni Kubin" userId="S::gianni.kubin@protasoftware.com::b848a879-a042-47e2-8aaa-840892b861fb" providerId="AD" clId="Web-{079B70A3-8384-F6BF-3140-ABDA0AE9E6DD}" dt="2026-06-05T12:38:03.895" v="9" actId="1076"/>
          <ac:spMkLst>
            <pc:docMk/>
            <pc:sldMk cId="2620174527" sldId="4308"/>
            <ac:spMk id="46" creationId="{69B4CE09-799B-47AE-836C-446161C40F5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0EE95D-CFDD-46B8-21BF-40BEDD8169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a:extLst>
              <a:ext uri="{FF2B5EF4-FFF2-40B4-BE49-F238E27FC236}">
                <a16:creationId xmlns:a16="http://schemas.microsoft.com/office/drawing/2014/main" id="{FCA5597A-9858-9524-F860-1C17ABB1C8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1F95E-E312-CC47-A4BD-542B90AEDF86}" type="datetimeFigureOut">
              <a:rPr lang="en-TR" smtClean="0"/>
              <a:t>06/19/2026</a:t>
            </a:fld>
            <a:endParaRPr lang="en-TR"/>
          </a:p>
        </p:txBody>
      </p:sp>
      <p:sp>
        <p:nvSpPr>
          <p:cNvPr id="4" name="Footer Placeholder 3">
            <a:extLst>
              <a:ext uri="{FF2B5EF4-FFF2-40B4-BE49-F238E27FC236}">
                <a16:creationId xmlns:a16="http://schemas.microsoft.com/office/drawing/2014/main" id="{5AE8E7FC-6DE3-A6DE-C661-FF4A56CDFB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5" name="Slide Number Placeholder 4">
            <a:extLst>
              <a:ext uri="{FF2B5EF4-FFF2-40B4-BE49-F238E27FC236}">
                <a16:creationId xmlns:a16="http://schemas.microsoft.com/office/drawing/2014/main" id="{B5A60456-509E-C665-6DA5-955B1D9573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B6C9CB-D687-184A-90A4-9310DEC8BEAA}" type="slidenum">
              <a:rPr lang="en-TR" smtClean="0"/>
              <a:t>‹#›</a:t>
            </a:fld>
            <a:endParaRPr lang="en-TR"/>
          </a:p>
        </p:txBody>
      </p:sp>
    </p:spTree>
    <p:extLst>
      <p:ext uri="{BB962C8B-B14F-4D97-AF65-F5344CB8AC3E}">
        <p14:creationId xmlns:p14="http://schemas.microsoft.com/office/powerpoint/2010/main" val="16014655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56836-E226-4D5C-AEC2-2709CEBDE27D}" type="datetimeFigureOut">
              <a:rPr lang="en-GB" smtClean="0"/>
              <a:t>19/06/2026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E33D4-8D26-4573-9DCB-A8E66FD01EC1}" type="slidenum">
              <a:rPr lang="en-GB" smtClean="0"/>
              <a:t>‹#›</a:t>
            </a:fld>
            <a:endParaRPr lang="en-GB"/>
          </a:p>
        </p:txBody>
      </p:sp>
    </p:spTree>
    <p:extLst>
      <p:ext uri="{BB962C8B-B14F-4D97-AF65-F5344CB8AC3E}">
        <p14:creationId xmlns:p14="http://schemas.microsoft.com/office/powerpoint/2010/main" val="171267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globalsales@protasoftware.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Hello everyone, this is … from the business development team at </a:t>
            </a:r>
            <a:r>
              <a:rPr lang="en-GB" sz="1200" err="1"/>
              <a:t>Prota</a:t>
            </a:r>
            <a:r>
              <a:rPr lang="en-GB" sz="1200"/>
              <a:t> Software. I would like to thank … for starting the webinar and introducing their team. We are very excited to have … </a:t>
            </a:r>
            <a:r>
              <a:rPr lang="en-GB" sz="1800" b="0"/>
              <a:t>as our partner and look forward to great days ahead! Also, I am aware that we have … attending, I welcome you all as well as all of our other attendees. Thank you for joining us today.</a:t>
            </a:r>
            <a:endParaRPr lang="en-GB"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5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err="1"/>
              <a:t>ProtaStructure</a:t>
            </a:r>
            <a:r>
              <a:rPr lang="en-US" altLang="en-US"/>
              <a:t> is an extensive structural engineering software with a lot of know-how and details embedded in every step of the way.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err="1"/>
              <a:t>ProtaStructure</a:t>
            </a:r>
            <a:r>
              <a:rPr lang="en-GB" sz="1200"/>
              <a:t> forms the core of our Suites. It is a BIM design solution for concrete and steel buildings. Some of the capabilities offered are, f</a:t>
            </a:r>
            <a:r>
              <a:rPr lang="en-US" sz="1200" err="1"/>
              <a:t>lexible</a:t>
            </a:r>
            <a:r>
              <a:rPr lang="en-US" sz="1200"/>
              <a:t> </a:t>
            </a:r>
            <a:r>
              <a:rPr lang="en-US" sz="1200" b="1"/>
              <a:t>2D and 3D Modelling, Multi-material Modelling </a:t>
            </a:r>
            <a:r>
              <a:rPr lang="en-US" sz="1200"/>
              <a:t>with Physical Objects, </a:t>
            </a:r>
            <a:r>
              <a:rPr lang="en-US" sz="1200" b="1"/>
              <a:t>Analysis and Detailed Design </a:t>
            </a:r>
            <a:r>
              <a:rPr lang="en-US" sz="1200"/>
              <a:t>to International Seismic and Design Codes, Full design </a:t>
            </a:r>
            <a:r>
              <a:rPr lang="en-US" sz="1200" b="1"/>
              <a:t>reporting and quantity take-off and so on. </a:t>
            </a:r>
            <a:r>
              <a:rPr lang="en-US" sz="1200" b="0"/>
              <a:t>With </a:t>
            </a:r>
            <a:r>
              <a:rPr lang="en-US" sz="1200" b="0" err="1"/>
              <a:t>ProtaStructure</a:t>
            </a:r>
            <a:r>
              <a:rPr lang="en-US" sz="1200" b="0"/>
              <a:t>, your business will benefit from rapid modeling on an easy-to-use platform while effortlessly creating your intelligent drawings and full design documentation with the availability of a wide range of international design and seismic codes. </a:t>
            </a:r>
            <a:endParaRPr lang="en-US" sz="1200" b="1"/>
          </a:p>
          <a:p>
            <a:endParaRPr lang="tr-TR"/>
          </a:p>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956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a:solidFill>
                  <a:srgbClr val="000000"/>
                </a:solidFill>
                <a:effectLst/>
                <a:latin typeface="Open Sans" panose="020B0606030504020204" pitchFamily="34" charset="0"/>
              </a:rPr>
              <a:t>Working with </a:t>
            </a:r>
            <a:r>
              <a:rPr lang="en-US" sz="1200" b="1" i="0" err="1">
                <a:solidFill>
                  <a:srgbClr val="000000"/>
                </a:solidFill>
                <a:effectLst/>
                <a:latin typeface="Open Sans" panose="020B0606030504020204" pitchFamily="34" charset="0"/>
              </a:rPr>
              <a:t>ProtaStructure</a:t>
            </a:r>
            <a:r>
              <a:rPr lang="en-US" sz="1200" b="0" i="0">
                <a:solidFill>
                  <a:srgbClr val="000000"/>
                </a:solidFill>
                <a:effectLst/>
                <a:latin typeface="Open Sans" panose="020B0606030504020204" pitchFamily="34" charset="0"/>
              </a:rPr>
              <a:t>, </a:t>
            </a:r>
            <a:r>
              <a:rPr lang="en-US" sz="1200" b="1" i="0" err="1">
                <a:solidFill>
                  <a:srgbClr val="000000"/>
                </a:solidFill>
                <a:effectLst/>
                <a:latin typeface="Open Sans" panose="020B0606030504020204" pitchFamily="34" charset="0"/>
              </a:rPr>
              <a:t>Prota</a:t>
            </a:r>
            <a:r>
              <a:rPr lang="en-US" sz="1200" b="0" i="0" err="1">
                <a:solidFill>
                  <a:srgbClr val="000000"/>
                </a:solidFill>
                <a:effectLst/>
                <a:latin typeface="Open Sans" panose="020B0606030504020204" pitchFamily="34" charset="0"/>
              </a:rPr>
              <a:t>Details</a:t>
            </a:r>
            <a:r>
              <a:rPr lang="en-US" sz="1200" b="0" i="0">
                <a:solidFill>
                  <a:srgbClr val="000000"/>
                </a:solidFill>
                <a:effectLst/>
                <a:latin typeface="Open Sans" panose="020B0606030504020204" pitchFamily="34" charset="0"/>
              </a:rPr>
              <a:t> is a revolutionary system for </a:t>
            </a:r>
            <a:r>
              <a:rPr lang="en-US" sz="1200" b="1" i="0">
                <a:solidFill>
                  <a:srgbClr val="000000"/>
                </a:solidFill>
                <a:effectLst/>
                <a:latin typeface="Open Sans" panose="020B0606030504020204" pitchFamily="34" charset="0"/>
              </a:rPr>
              <a:t>automatically</a:t>
            </a:r>
            <a:r>
              <a:rPr lang="en-US" sz="1200" b="0" i="0">
                <a:solidFill>
                  <a:srgbClr val="000000"/>
                </a:solidFill>
                <a:effectLst/>
                <a:latin typeface="Open Sans" panose="020B0606030504020204" pitchFamily="34" charset="0"/>
              </a:rPr>
              <a:t> creating and organizing all your structural concrete detail drawings in seconds.</a:t>
            </a:r>
          </a:p>
          <a:p>
            <a:r>
              <a:rPr lang="en-US" sz="1200"/>
              <a:t>You can save</a:t>
            </a:r>
            <a:r>
              <a:rPr lang="en-US" sz="1200" b="0" i="0">
                <a:solidFill>
                  <a:srgbClr val="000000"/>
                </a:solidFill>
                <a:effectLst/>
                <a:latin typeface="Open Sans" panose="020B0606030504020204" pitchFamily="34" charset="0"/>
              </a:rPr>
              <a:t> hours of drafting time by seamlessly extracting design details from </a:t>
            </a:r>
            <a:r>
              <a:rPr lang="en-US" sz="1200" b="1" i="0" err="1">
                <a:solidFill>
                  <a:srgbClr val="000000"/>
                </a:solidFill>
                <a:effectLst/>
                <a:latin typeface="Open Sans" panose="020B0606030504020204" pitchFamily="34" charset="0"/>
              </a:rPr>
              <a:t>Prota</a:t>
            </a:r>
            <a:r>
              <a:rPr lang="en-US" sz="1200" b="0" i="0" err="1">
                <a:solidFill>
                  <a:srgbClr val="000000"/>
                </a:solidFill>
                <a:effectLst/>
                <a:latin typeface="Open Sans" panose="020B0606030504020204" pitchFamily="34" charset="0"/>
              </a:rPr>
              <a:t>Structure</a:t>
            </a:r>
            <a:r>
              <a:rPr lang="en-US" sz="1200" b="0" i="0">
                <a:solidFill>
                  <a:srgbClr val="000000"/>
                </a:solidFill>
                <a:effectLst/>
                <a:latin typeface="Open Sans" panose="020B0606030504020204" pitchFamily="34" charset="0"/>
              </a:rPr>
              <a:t> and automatically arranging them onto your company drawing sheets.</a:t>
            </a:r>
          </a:p>
          <a:p>
            <a:r>
              <a:rPr lang="en-US" sz="1200" b="0" i="0">
                <a:solidFill>
                  <a:srgbClr val="000000"/>
                </a:solidFill>
                <a:effectLst/>
                <a:latin typeface="Open Sans" panose="020B0606030504020204" pitchFamily="34" charset="0"/>
              </a:rPr>
              <a:t>We continuously expand our library of component macros in </a:t>
            </a:r>
            <a:r>
              <a:rPr lang="en-US" sz="1200" b="1" i="0" err="1">
                <a:solidFill>
                  <a:srgbClr val="000000"/>
                </a:solidFill>
                <a:effectLst/>
                <a:latin typeface="Open Sans" panose="020B0606030504020204" pitchFamily="34" charset="0"/>
              </a:rPr>
              <a:t>Prota</a:t>
            </a:r>
            <a:r>
              <a:rPr lang="en-US" sz="1200" b="0" i="0" err="1">
                <a:solidFill>
                  <a:srgbClr val="000000"/>
                </a:solidFill>
                <a:effectLst/>
                <a:latin typeface="Open Sans" panose="020B0606030504020204" pitchFamily="34" charset="0"/>
              </a:rPr>
              <a:t>Details</a:t>
            </a:r>
            <a:r>
              <a:rPr lang="en-US" sz="1200" b="0" i="0">
                <a:solidFill>
                  <a:srgbClr val="000000"/>
                </a:solidFill>
                <a:effectLst/>
                <a:latin typeface="Open Sans" panose="020B0606030504020204" pitchFamily="34" charset="0"/>
              </a:rPr>
              <a:t>, which in return save time and cost to our clients’ businesses.</a:t>
            </a:r>
            <a:endParaRPr lang="tr-TR"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455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err="1">
                <a:solidFill>
                  <a:srgbClr val="000000"/>
                </a:solidFill>
                <a:effectLst/>
                <a:latin typeface="Open Sans" panose="020B0606030504020204" pitchFamily="34" charset="0"/>
              </a:rPr>
              <a:t>Prota</a:t>
            </a:r>
            <a:r>
              <a:rPr lang="en-US" sz="1200" b="0" i="0" err="1">
                <a:solidFill>
                  <a:srgbClr val="000000"/>
                </a:solidFill>
                <a:effectLst/>
                <a:latin typeface="Open Sans" panose="020B0606030504020204" pitchFamily="34" charset="0"/>
              </a:rPr>
              <a:t>Steel</a:t>
            </a:r>
            <a:r>
              <a:rPr lang="en-US" sz="1200" b="0" i="0">
                <a:solidFill>
                  <a:srgbClr val="000000"/>
                </a:solidFill>
                <a:effectLst/>
                <a:latin typeface="Open Sans" panose="020B0606030504020204" pitchFamily="34" charset="0"/>
              </a:rPr>
              <a:t> is our all-in-one steel detailing solution that allows structural engineers and detailers to perform automated steel connection design and produce high-quality steel detail drawings in a few minutes.</a:t>
            </a:r>
          </a:p>
          <a:p>
            <a:pPr algn="l"/>
            <a:endParaRPr lang="en-US" sz="1200" b="0" i="0">
              <a:solidFill>
                <a:srgbClr val="000000"/>
              </a:solidFill>
              <a:effectLst/>
              <a:latin typeface="Open Sans" panose="020B0606030504020204" pitchFamily="34" charset="0"/>
            </a:endParaRPr>
          </a:p>
          <a:p>
            <a:pPr algn="l"/>
            <a:r>
              <a:rPr lang="en-US" sz="1200" b="0" i="0">
                <a:solidFill>
                  <a:srgbClr val="000000"/>
                </a:solidFill>
                <a:effectLst/>
                <a:latin typeface="Open Sans" panose="020B0606030504020204" pitchFamily="34" charset="0"/>
              </a:rPr>
              <a:t>You can take models designed in </a:t>
            </a:r>
            <a:r>
              <a:rPr lang="en-US" sz="1200" b="1" i="0" err="1">
                <a:solidFill>
                  <a:srgbClr val="000000"/>
                </a:solidFill>
                <a:effectLst/>
                <a:latin typeface="Open Sans" panose="020B0606030504020204" pitchFamily="34" charset="0"/>
              </a:rPr>
              <a:t>Prota</a:t>
            </a:r>
            <a:r>
              <a:rPr lang="en-US" sz="1200" b="0" i="0" err="1">
                <a:solidFill>
                  <a:srgbClr val="000000"/>
                </a:solidFill>
                <a:effectLst/>
                <a:latin typeface="Open Sans" panose="020B0606030504020204" pitchFamily="34" charset="0"/>
              </a:rPr>
              <a:t>Structure</a:t>
            </a:r>
            <a:r>
              <a:rPr lang="en-US" sz="1200" b="0" i="0">
                <a:solidFill>
                  <a:srgbClr val="000000"/>
                </a:solidFill>
                <a:effectLst/>
                <a:latin typeface="Open Sans" panose="020B0606030504020204" pitchFamily="34" charset="0"/>
              </a:rPr>
              <a:t> directly into </a:t>
            </a:r>
            <a:r>
              <a:rPr lang="en-US" sz="1200" b="1" i="0" err="1">
                <a:solidFill>
                  <a:srgbClr val="000000"/>
                </a:solidFill>
                <a:effectLst/>
                <a:latin typeface="Open Sans" panose="020B0606030504020204" pitchFamily="34" charset="0"/>
              </a:rPr>
              <a:t>Prota</a:t>
            </a:r>
            <a:r>
              <a:rPr lang="en-US" sz="1200" b="0" i="0" err="1">
                <a:solidFill>
                  <a:srgbClr val="000000"/>
                </a:solidFill>
                <a:effectLst/>
                <a:latin typeface="Open Sans" panose="020B0606030504020204" pitchFamily="34" charset="0"/>
              </a:rPr>
              <a:t>Steel</a:t>
            </a:r>
            <a:r>
              <a:rPr lang="en-US" sz="1200" b="0" i="0">
                <a:solidFill>
                  <a:srgbClr val="000000"/>
                </a:solidFill>
                <a:effectLst/>
                <a:latin typeface="Open Sans" panose="020B0606030504020204" pitchFamily="34" charset="0"/>
              </a:rPr>
              <a:t> and save hours with the automated design of a comprehensive range of bolted and welded steel connections of your choice.</a:t>
            </a:r>
          </a:p>
          <a:p>
            <a:endParaRPr lang="tr-TR" sz="1200"/>
          </a:p>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373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Finally, </a:t>
            </a:r>
            <a:r>
              <a:rPr lang="en-GB" sz="1200" b="1" err="1"/>
              <a:t>ProtaBIM</a:t>
            </a:r>
            <a:r>
              <a:rPr lang="en-GB" sz="1200"/>
              <a:t> allows you to connect with other tools and systems to collaborate better with team members. </a:t>
            </a:r>
            <a:r>
              <a:rPr lang="en-GB" sz="1200" err="1"/>
              <a:t>ProtaBIM</a:t>
            </a:r>
            <a:r>
              <a:rPr lang="en-GB" sz="1200"/>
              <a:t> allows you to q</a:t>
            </a:r>
            <a:r>
              <a:rPr lang="en-US" sz="120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uickly</a:t>
            </a:r>
            <a:r>
              <a:rPr lang="en-US"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efficiently coordinate your projects and save hours of wasted time. </a:t>
            </a:r>
            <a:r>
              <a:rPr lang="en-GB" sz="1200"/>
              <a:t>You can communicate with other BIM platforms and software solutions like </a:t>
            </a:r>
            <a:r>
              <a:rPr lang="en-GB" sz="1200" err="1"/>
              <a:t>ALLPlan</a:t>
            </a:r>
            <a:r>
              <a:rPr lang="en-GB" sz="1200"/>
              <a:t> through IFCs or </a:t>
            </a:r>
            <a:r>
              <a:rPr lang="en-GB" sz="1200" err="1"/>
              <a:t>Arkiked</a:t>
            </a:r>
            <a:r>
              <a:rPr lang="en-GB" sz="1200"/>
              <a:t> through SAF. Or even share an analytical data with SAP and ETABS. </a:t>
            </a:r>
            <a:endParaRPr lang="en-GB"/>
          </a:p>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466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600" err="1">
                <a:latin typeface="Calibri (Body)"/>
              </a:rPr>
              <a:t>ProtaStructure</a:t>
            </a:r>
            <a:r>
              <a:rPr lang="en-GB" sz="2600">
                <a:latin typeface="Calibri (Body)"/>
              </a:rPr>
              <a:t> Suite is developed with BIM in mind. Here on this slide, you can see the entire BIM flow of our software solutions. </a:t>
            </a:r>
            <a:r>
              <a:rPr lang="en-GB" sz="2600" kern="1200">
                <a:solidFill>
                  <a:schemeClr val="tx1"/>
                </a:solidFill>
                <a:latin typeface="Calibri (Body)"/>
                <a:ea typeface="+mn-ea"/>
                <a:cs typeface="+mn-cs"/>
              </a:rPr>
              <a:t>Remember that all these solutions are offered in a single economical suite called </a:t>
            </a:r>
            <a:r>
              <a:rPr lang="en-GB" sz="2600" kern="1200" err="1">
                <a:solidFill>
                  <a:schemeClr val="tx1"/>
                </a:solidFill>
                <a:latin typeface="Calibri (Body)"/>
                <a:ea typeface="+mn-ea"/>
                <a:cs typeface="+mn-cs"/>
              </a:rPr>
              <a:t>ProtaStructure</a:t>
            </a:r>
            <a:r>
              <a:rPr lang="en-GB" sz="2600" kern="1200">
                <a:solidFill>
                  <a:schemeClr val="tx1"/>
                </a:solidFill>
                <a:latin typeface="Calibri (Body)"/>
                <a:ea typeface="+mn-ea"/>
                <a:cs typeface="+mn-cs"/>
              </a:rPr>
              <a:t> Enterprise. </a:t>
            </a:r>
          </a:p>
          <a:p>
            <a:endParaRPr lang="en-GB" sz="2600" kern="1200">
              <a:solidFill>
                <a:schemeClr val="tx1"/>
              </a:solidFill>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a:solidFill>
                  <a:schemeClr val="tx1"/>
                </a:solidFill>
                <a:latin typeface="Calibri (Body)"/>
                <a:ea typeface="+mn-ea"/>
                <a:cs typeface="+mn-cs"/>
              </a:rPr>
              <a:t>1) You can use ProtaDetails, the</a:t>
            </a:r>
            <a:r>
              <a:rPr lang="en-US" sz="2600" b="0" i="0">
                <a:solidFill>
                  <a:srgbClr val="000000"/>
                </a:solidFill>
                <a:effectLst/>
                <a:latin typeface="Calibri (Body)"/>
              </a:rPr>
              <a:t> revolutionary structural drawing and detailing software for automatically creating and organizing all your </a:t>
            </a:r>
            <a:r>
              <a:rPr lang="en-US" sz="2600" b="1" i="0">
                <a:solidFill>
                  <a:srgbClr val="000000"/>
                </a:solidFill>
                <a:effectLst/>
                <a:latin typeface="Calibri (Body)"/>
              </a:rPr>
              <a:t>RC detail drawings</a:t>
            </a:r>
            <a:r>
              <a:rPr lang="en-US" sz="2600" b="0" i="0">
                <a:solidFill>
                  <a:srgbClr val="000000"/>
                </a:solidFill>
                <a:effectLst/>
                <a:latin typeface="Calibri (Body)"/>
              </a:rPr>
              <a:t> only with a single click.</a:t>
            </a:r>
            <a:endParaRPr lang="en-GB" sz="2600" b="0" i="0" kern="1200">
              <a:solidFill>
                <a:schemeClr val="tx1"/>
              </a:solidFill>
              <a:effectLst/>
              <a:latin typeface="Calibri (Body)"/>
              <a:ea typeface="+mn-ea"/>
              <a:cs typeface="+mn-cs"/>
            </a:endParaRPr>
          </a:p>
          <a:p>
            <a:endParaRPr lang="en-GB" sz="2600" b="0" i="0" kern="1200">
              <a:solidFill>
                <a:schemeClr val="tx1"/>
              </a:solidFill>
              <a:effectLst/>
              <a:latin typeface="Calibri (Body)"/>
              <a:ea typeface="+mn-ea"/>
              <a:cs typeface="+mn-cs"/>
            </a:endParaRPr>
          </a:p>
          <a:p>
            <a:r>
              <a:rPr lang="en-US" sz="2600" b="0" i="0">
                <a:solidFill>
                  <a:srgbClr val="000000"/>
                </a:solidFill>
                <a:effectLst/>
                <a:latin typeface="Calibri (Body)"/>
              </a:rPr>
              <a:t>2) You can then take models designed in </a:t>
            </a:r>
            <a:r>
              <a:rPr lang="en-US" sz="2600" b="1" i="0">
                <a:solidFill>
                  <a:srgbClr val="000000"/>
                </a:solidFill>
                <a:effectLst/>
                <a:latin typeface="Calibri (Body)"/>
              </a:rPr>
              <a:t>Prota</a:t>
            </a:r>
            <a:r>
              <a:rPr lang="en-US" sz="2600" b="0" i="0">
                <a:solidFill>
                  <a:srgbClr val="000000"/>
                </a:solidFill>
                <a:effectLst/>
                <a:latin typeface="Calibri (Body)"/>
              </a:rPr>
              <a:t>Structure directly into </a:t>
            </a:r>
            <a:r>
              <a:rPr lang="en-US" sz="2600" b="1" i="0">
                <a:solidFill>
                  <a:srgbClr val="000000"/>
                </a:solidFill>
                <a:effectLst/>
                <a:latin typeface="Calibri (Body)"/>
              </a:rPr>
              <a:t>Prota</a:t>
            </a:r>
            <a:r>
              <a:rPr lang="en-US" sz="2600" b="0" i="0">
                <a:solidFill>
                  <a:srgbClr val="000000"/>
                </a:solidFill>
                <a:effectLst/>
                <a:latin typeface="Calibri (Body)"/>
              </a:rPr>
              <a:t>Steel and save hours with automated design of a comprehensive range of bolted and welded steel connections of your choice.</a:t>
            </a:r>
          </a:p>
          <a:p>
            <a:endParaRPr lang="en-US" sz="2600" b="0" i="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a:solidFill>
                  <a:schemeClr val="tx1"/>
                </a:solidFill>
                <a:latin typeface="Calibri (Body)"/>
                <a:ea typeface="+mn-ea"/>
                <a:cs typeface="+mn-cs"/>
              </a:rPr>
              <a:t>3) You can bi-directionally link your models to other BIM platforms and software solutions like Autodesk Revit, </a:t>
            </a:r>
            <a:r>
              <a:rPr lang="en-GB" sz="2600" kern="1200" err="1">
                <a:solidFill>
                  <a:schemeClr val="tx1"/>
                </a:solidFill>
                <a:latin typeface="Calibri (Body)"/>
                <a:ea typeface="+mn-ea"/>
                <a:cs typeface="+mn-cs"/>
              </a:rPr>
              <a:t>ALLPlan</a:t>
            </a:r>
            <a:r>
              <a:rPr lang="en-GB" sz="2600" kern="1200">
                <a:solidFill>
                  <a:schemeClr val="tx1"/>
                </a:solidFill>
                <a:latin typeface="Calibri (Body)"/>
                <a:ea typeface="+mn-ea"/>
                <a:cs typeface="+mn-cs"/>
              </a:rPr>
              <a:t> and </a:t>
            </a:r>
            <a:r>
              <a:rPr lang="en-GB" sz="2600" kern="1200" err="1">
                <a:solidFill>
                  <a:schemeClr val="tx1"/>
                </a:solidFill>
                <a:latin typeface="Calibri (Body)"/>
                <a:ea typeface="+mn-ea"/>
                <a:cs typeface="+mn-cs"/>
              </a:rPr>
              <a:t>Arkiked</a:t>
            </a:r>
            <a:r>
              <a:rPr lang="en-GB" sz="2600" kern="1200">
                <a:solidFill>
                  <a:schemeClr val="tx1"/>
                </a:solidFill>
                <a:latin typeface="Calibri (Body)"/>
                <a:ea typeface="+mn-ea"/>
                <a:cs typeface="+mn-cs"/>
              </a:rPr>
              <a:t> with </a:t>
            </a:r>
            <a:r>
              <a:rPr lang="en-US" sz="2600" kern="1200">
                <a:solidFill>
                  <a:schemeClr val="tx1"/>
                </a:solidFill>
                <a:latin typeface="Calibri (Body)"/>
                <a:ea typeface="+mn-ea"/>
                <a:cs typeface="+mn-cs"/>
              </a:rPr>
              <a:t>latest data formats including IFC, 2D/3D DXF and SAF.</a:t>
            </a:r>
          </a:p>
          <a:p>
            <a:endParaRPr lang="en-US" sz="2600" b="0" i="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i="0" kern="1200">
                <a:solidFill>
                  <a:schemeClr val="tx1"/>
                </a:solidFill>
                <a:effectLst/>
                <a:latin typeface="Calibri (Body)"/>
                <a:ea typeface="+mn-ea"/>
                <a:cs typeface="+mn-cs"/>
              </a:rPr>
              <a:t>4) You can transfer and compare your analytical model with other general purpose analysis software such as ETABS, SAP 2000. </a:t>
            </a:r>
          </a:p>
          <a:p>
            <a:endParaRPr lang="en-US" sz="2600" b="0" i="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a:latin typeface="Calibri (Body)"/>
              </a:rPr>
              <a:t>5) You can also create and share highly visual calculation reports featuring Microsoft Office and PDF export abilities.</a:t>
            </a:r>
          </a:p>
          <a:p>
            <a:endParaRPr lang="en-US" sz="2600" b="0" i="0" kern="1200">
              <a:solidFill>
                <a:schemeClr val="tx1"/>
              </a:solidFill>
              <a:effectLst/>
              <a:latin typeface="Calibri (Body)"/>
              <a:ea typeface="+mn-ea"/>
              <a:cs typeface="+mn-cs"/>
            </a:endParaRPr>
          </a:p>
          <a:p>
            <a:endParaRPr lang="en-GB" sz="2600" b="0" i="0" kern="1200">
              <a:solidFill>
                <a:schemeClr val="tx1"/>
              </a:solidFill>
              <a:effectLst/>
              <a:latin typeface="Calibri (Body)"/>
              <a:ea typeface="+mn-ea"/>
              <a:cs typeface="+mn-cs"/>
            </a:endParaRPr>
          </a:p>
          <a:p>
            <a:endParaRPr lang="en-GB" sz="2600" kern="1200">
              <a:solidFill>
                <a:schemeClr val="tx1"/>
              </a:solidFill>
              <a:latin typeface="Calibri (Body)"/>
              <a:ea typeface="+mn-ea"/>
              <a:cs typeface="+mn-cs"/>
            </a:endParaRPr>
          </a:p>
          <a:p>
            <a:endParaRPr lang="en-GB" sz="2600" kern="1200">
              <a:solidFill>
                <a:schemeClr val="tx1"/>
              </a:solidFill>
              <a:latin typeface="Calibri (Body)"/>
              <a:ea typeface="+mn-ea"/>
              <a:cs typeface="+mn-cs"/>
            </a:endParaRPr>
          </a:p>
        </p:txBody>
      </p:sp>
      <p:sp>
        <p:nvSpPr>
          <p:cNvPr id="4" name="Slide Number Placeholder 3"/>
          <p:cNvSpPr>
            <a:spLocks noGrp="1"/>
          </p:cNvSpPr>
          <p:nvPr>
            <p:ph type="sldNum" sz="quarter" idx="5"/>
          </p:nvPr>
        </p:nvSpPr>
        <p:spPr/>
        <p:txBody>
          <a:bodyPr/>
          <a:lstStyle/>
          <a:p>
            <a:fld id="{41AE33D4-8D26-4573-9DCB-A8E66FD01EC1}" type="slidenum">
              <a:rPr lang="en-GB" smtClean="0"/>
              <a:t>14</a:t>
            </a:fld>
            <a:endParaRPr lang="en-GB"/>
          </a:p>
        </p:txBody>
      </p:sp>
    </p:spTree>
    <p:extLst>
      <p:ext uri="{BB962C8B-B14F-4D97-AF65-F5344CB8AC3E}">
        <p14:creationId xmlns:p14="http://schemas.microsoft.com/office/powerpoint/2010/main" val="555575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a:t>Product excellence is a necessity in our sector! And it is also the key to our success.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a:t>ProtaStructure is being used by thousands of large enterprises all around the world.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a:t>If you may have heard them, some worth mentioning are AECOM, Sunway, ARUP, WSP and Jacobs. These organisations have been using our products to deliver their engineering projects. </a:t>
            </a:r>
            <a:endParaRPr lang="en-US" sz="260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15</a:t>
            </a:fld>
            <a:endParaRPr lang="en-US"/>
          </a:p>
        </p:txBody>
      </p:sp>
    </p:spTree>
    <p:extLst>
      <p:ext uri="{BB962C8B-B14F-4D97-AF65-F5344CB8AC3E}">
        <p14:creationId xmlns:p14="http://schemas.microsoft.com/office/powerpoint/2010/main" val="2268573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a:t>As I mentioned earlier, </a:t>
            </a:r>
            <a:r>
              <a:rPr lang="en-US" err="1"/>
              <a:t>ProtaStructure</a:t>
            </a:r>
            <a:r>
              <a:rPr lang="en-US"/>
              <a:t> was used for the modeling and structural design of the world's largest passenger terminal building, located in Istanbul and spanning approximately 1.5 million square meters.</a:t>
            </a:r>
          </a:p>
          <a:p>
            <a:r>
              <a:rPr lang="en-US"/>
              <a:t>The project's General Manager, credited part of the project's success to </a:t>
            </a:r>
            <a:r>
              <a:rPr lang="en-US" err="1"/>
              <a:t>ProtaStructure's</a:t>
            </a:r>
            <a:r>
              <a:rPr lang="en-US"/>
              <a:t> ability to evaluate and implement design variations quickly, accurately, and cost-effectively, enabling the project team to respond efficiently to changing requirements throughout the design process.</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16</a:t>
            </a:fld>
            <a:endParaRPr lang="en-US"/>
          </a:p>
        </p:txBody>
      </p:sp>
    </p:spTree>
    <p:extLst>
      <p:ext uri="{BB962C8B-B14F-4D97-AF65-F5344CB8AC3E}">
        <p14:creationId xmlns:p14="http://schemas.microsoft.com/office/powerpoint/2010/main" val="364787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If I may continue with a few other real life project examples completed using </a:t>
            </a:r>
            <a:r>
              <a:rPr lang="en-GB" sz="1200" err="1"/>
              <a:t>ProtaStructure</a:t>
            </a:r>
            <a:r>
              <a:rPr lang="en-GB" sz="1200"/>
              <a:t>, this is the largest university campus project in Istanbul, that was also delivered with </a:t>
            </a:r>
            <a:r>
              <a:rPr lang="en-GB" sz="1200" err="1"/>
              <a:t>ProtaStructure</a:t>
            </a:r>
            <a:r>
              <a:rPr lang="en-GB" sz="1200"/>
              <a:t> Suite. </a:t>
            </a:r>
          </a:p>
          <a:p>
            <a:r>
              <a:rPr lang="en-GB" sz="1200"/>
              <a:t>There were over 50 buildings within the campus project covering 1 million square meters of construction area. </a:t>
            </a:r>
            <a:endParaRPr lang="en-US" sz="1200"/>
          </a:p>
          <a:p>
            <a:endParaRPr lang="en-US"/>
          </a:p>
        </p:txBody>
      </p:sp>
      <p:sp>
        <p:nvSpPr>
          <p:cNvPr id="4" name="Slide Number Placeholder 3"/>
          <p:cNvSpPr>
            <a:spLocks noGrp="1"/>
          </p:cNvSpPr>
          <p:nvPr>
            <p:ph type="sldNum" sz="quarter" idx="5"/>
          </p:nvPr>
        </p:nvSpPr>
        <p:spPr/>
        <p:txBody>
          <a:bodyPr/>
          <a:lstStyle/>
          <a:p>
            <a:fld id="{41AE33D4-8D26-4573-9DCB-A8E66FD01EC1}" type="slidenum">
              <a:rPr lang="en-GB" smtClean="0"/>
              <a:t>17</a:t>
            </a:fld>
            <a:endParaRPr lang="en-GB"/>
          </a:p>
        </p:txBody>
      </p:sp>
    </p:spTree>
    <p:extLst>
      <p:ext uri="{BB962C8B-B14F-4D97-AF65-F5344CB8AC3E}">
        <p14:creationId xmlns:p14="http://schemas.microsoft.com/office/powerpoint/2010/main" val="4138814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4000"/>
              <a:t>The King's Palace in Kuala Lumpur, Malaysia, represents one of the country's most prestigious and significant government investments. The project was successfully delivered by </a:t>
            </a:r>
            <a:r>
              <a:rPr lang="en-US" sz="4000" err="1"/>
              <a:t>Kemasepakat</a:t>
            </a:r>
            <a:r>
              <a:rPr lang="en-US" sz="4000"/>
              <a:t>, one of our valued clients in Asia.</a:t>
            </a:r>
          </a:p>
          <a:p>
            <a:endParaRPr lang="en-US" sz="4000"/>
          </a:p>
          <a:p>
            <a:r>
              <a:rPr lang="en-US" sz="4000"/>
              <a:t>According to the company's Executive Director, </a:t>
            </a:r>
            <a:r>
              <a:rPr lang="en-US" sz="4000" err="1"/>
              <a:t>ProtaStructure</a:t>
            </a:r>
            <a:r>
              <a:rPr lang="en-US" sz="4000"/>
              <a:t> transformed their engineering workflow, increasing productivity by more than 300% compared to traditional design methods. By streamlining modeling, analysis, and design processes.</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18</a:t>
            </a:fld>
            <a:endParaRPr lang="en-US"/>
          </a:p>
        </p:txBody>
      </p:sp>
    </p:spTree>
    <p:extLst>
      <p:ext uri="{BB962C8B-B14F-4D97-AF65-F5344CB8AC3E}">
        <p14:creationId xmlns:p14="http://schemas.microsoft.com/office/powerpoint/2010/main" val="483477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a:t>Again, our client TWT Design Consultants have delivered very prestigious structures </a:t>
            </a:r>
            <a:r>
              <a:rPr lang="tr-TR"/>
              <a:t>using ProtaStructure Suite</a:t>
            </a:r>
            <a:r>
              <a:rPr lang="en-GB"/>
              <a:t> across Asia.</a:t>
            </a:r>
            <a:endParaRPr lang="en-US"/>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19</a:t>
            </a:fld>
            <a:endParaRPr lang="en-US"/>
          </a:p>
        </p:txBody>
      </p:sp>
    </p:spTree>
    <p:extLst>
      <p:ext uri="{BB962C8B-B14F-4D97-AF65-F5344CB8AC3E}">
        <p14:creationId xmlns:p14="http://schemas.microsoft.com/office/powerpoint/2010/main" val="2031027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Alright! Here is our agenda for today. I will quickly talk about the journey of </a:t>
            </a:r>
            <a:r>
              <a:rPr lang="en-GB" err="1"/>
              <a:t>Prota</a:t>
            </a:r>
            <a:r>
              <a:rPr lang="en-GB"/>
              <a:t>, provide a very brief background about us, what we offer and the core advantages of our software technologies and references. </a:t>
            </a:r>
          </a:p>
          <a:p>
            <a:r>
              <a:rPr lang="en-GB"/>
              <a:t>I will then hand over to Volkan for the detailed demonstration of our solutions.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950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a:t>There are also some prestigious projects delivered with </a:t>
            </a:r>
            <a:r>
              <a:rPr lang="en-GB" sz="1200" err="1"/>
              <a:t>ProtaStructure</a:t>
            </a:r>
            <a:r>
              <a:rPr lang="en-GB" sz="1200"/>
              <a:t> Suite from our clients across Southeast Asia and Europe such as The Stage Building and Camel Street in London. </a:t>
            </a:r>
          </a:p>
          <a:p>
            <a:r>
              <a:rPr lang="en-GB" sz="1200"/>
              <a:t>As well as the stoner, Ipoh hospital and Oasis tower in Kuala Lumpur.</a:t>
            </a:r>
            <a:endParaRPr lang="en-US" sz="120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20</a:t>
            </a:fld>
            <a:endParaRPr lang="en-US"/>
          </a:p>
        </p:txBody>
      </p:sp>
    </p:spTree>
    <p:extLst>
      <p:ext uri="{BB962C8B-B14F-4D97-AF65-F5344CB8AC3E}">
        <p14:creationId xmlns:p14="http://schemas.microsoft.com/office/powerpoint/2010/main" val="4204312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A few other examples from Kuala Lumpur and Putrajaya in Malaysia. You can see Garden Mall, Resort City project that was delivered in Malaysia with </a:t>
            </a:r>
            <a:r>
              <a:rPr lang="en-GB" sz="1200" err="1"/>
              <a:t>ProtaStructure</a:t>
            </a:r>
            <a:r>
              <a:rPr lang="en-GB" sz="1200"/>
              <a:t> Suite…</a:t>
            </a:r>
            <a:endParaRPr lang="en-US" sz="1200"/>
          </a:p>
          <a:p>
            <a:endParaRPr lang="en-US"/>
          </a:p>
        </p:txBody>
      </p:sp>
      <p:sp>
        <p:nvSpPr>
          <p:cNvPr id="4" name="Slide Number Placeholder 3"/>
          <p:cNvSpPr>
            <a:spLocks noGrp="1"/>
          </p:cNvSpPr>
          <p:nvPr>
            <p:ph type="sldNum" sz="quarter" idx="5"/>
          </p:nvPr>
        </p:nvSpPr>
        <p:spPr/>
        <p:txBody>
          <a:bodyPr/>
          <a:lstStyle/>
          <a:p>
            <a:fld id="{41AE33D4-8D26-4573-9DCB-A8E66FD01EC1}" type="slidenum">
              <a:rPr lang="en-GB" smtClean="0"/>
              <a:t>21</a:t>
            </a:fld>
            <a:endParaRPr lang="en-GB"/>
          </a:p>
        </p:txBody>
      </p:sp>
    </p:spTree>
    <p:extLst>
      <p:ext uri="{BB962C8B-B14F-4D97-AF65-F5344CB8AC3E}">
        <p14:creationId xmlns:p14="http://schemas.microsoft.com/office/powerpoint/2010/main" val="3837074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A Shopping mall in Singapore is among other projects delivered with </a:t>
            </a:r>
            <a:r>
              <a:rPr lang="en-GB" sz="1200" err="1"/>
              <a:t>ProtaStructure</a:t>
            </a:r>
            <a:r>
              <a:rPr lang="en-GB" sz="1200"/>
              <a:t> Suite.</a:t>
            </a:r>
            <a:endParaRPr lang="tr-TR" sz="1200"/>
          </a:p>
          <a:p>
            <a:endParaRPr lang="en-US"/>
          </a:p>
        </p:txBody>
      </p:sp>
      <p:sp>
        <p:nvSpPr>
          <p:cNvPr id="4" name="Slide Number Placeholder 3"/>
          <p:cNvSpPr>
            <a:spLocks noGrp="1"/>
          </p:cNvSpPr>
          <p:nvPr>
            <p:ph type="sldNum" sz="quarter" idx="5"/>
          </p:nvPr>
        </p:nvSpPr>
        <p:spPr/>
        <p:txBody>
          <a:bodyPr/>
          <a:lstStyle/>
          <a:p>
            <a:fld id="{41AE33D4-8D26-4573-9DCB-A8E66FD01EC1}" type="slidenum">
              <a:rPr lang="en-GB" smtClean="0"/>
              <a:t>22</a:t>
            </a:fld>
            <a:endParaRPr lang="en-GB"/>
          </a:p>
        </p:txBody>
      </p:sp>
    </p:spTree>
    <p:extLst>
      <p:ext uri="{BB962C8B-B14F-4D97-AF65-F5344CB8AC3E}">
        <p14:creationId xmlns:p14="http://schemas.microsoft.com/office/powerpoint/2010/main" val="1005653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Several hospitals were also designed with </a:t>
            </a:r>
            <a:r>
              <a:rPr lang="en-GB" sz="1200" err="1"/>
              <a:t>ProtaStructure</a:t>
            </a:r>
            <a:r>
              <a:rPr lang="en-GB" sz="1200"/>
              <a:t> Suite. One worthy note is that these hospitals are also seismically retrofitted buildings. </a:t>
            </a:r>
          </a:p>
          <a:p>
            <a:r>
              <a:rPr lang="en-US" sz="1200"/>
              <a:t>With </a:t>
            </a:r>
            <a:r>
              <a:rPr lang="en-US" sz="1200" err="1"/>
              <a:t>ProtaStructure’s</a:t>
            </a:r>
            <a:r>
              <a:rPr lang="en-US" sz="1200"/>
              <a:t> unique seismic capabilities, you can insert seismic isolators into your buildings too. </a:t>
            </a:r>
            <a:endParaRPr lang="tr-TR" sz="1200"/>
          </a:p>
          <a:p>
            <a:endParaRPr lang="en-US"/>
          </a:p>
        </p:txBody>
      </p:sp>
      <p:sp>
        <p:nvSpPr>
          <p:cNvPr id="4" name="Slide Number Placeholder 3"/>
          <p:cNvSpPr>
            <a:spLocks noGrp="1"/>
          </p:cNvSpPr>
          <p:nvPr>
            <p:ph type="sldNum" sz="quarter" idx="5"/>
          </p:nvPr>
        </p:nvSpPr>
        <p:spPr/>
        <p:txBody>
          <a:bodyPr/>
          <a:lstStyle/>
          <a:p>
            <a:fld id="{41AE33D4-8D26-4573-9DCB-A8E66FD01EC1}" type="slidenum">
              <a:rPr lang="en-GB" smtClean="0"/>
              <a:t>23</a:t>
            </a:fld>
            <a:endParaRPr lang="en-GB"/>
          </a:p>
        </p:txBody>
      </p:sp>
    </p:spTree>
    <p:extLst>
      <p:ext uri="{BB962C8B-B14F-4D97-AF65-F5344CB8AC3E}">
        <p14:creationId xmlns:p14="http://schemas.microsoft.com/office/powerpoint/2010/main" val="1560076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Important international airports and train terminals across Russia, Kosovo, Egypt and Turkey were delivered with </a:t>
            </a:r>
            <a:r>
              <a:rPr lang="en-GB" sz="1200" err="1"/>
              <a:t>ProtaStructure</a:t>
            </a:r>
            <a:r>
              <a:rPr lang="en-GB" sz="1200"/>
              <a:t> Suite.</a:t>
            </a:r>
            <a:endParaRPr lang="tr-TR" sz="1200"/>
          </a:p>
          <a:p>
            <a:endParaRPr lang="en-US"/>
          </a:p>
        </p:txBody>
      </p:sp>
      <p:sp>
        <p:nvSpPr>
          <p:cNvPr id="4" name="Slide Number Placeholder 3"/>
          <p:cNvSpPr>
            <a:spLocks noGrp="1"/>
          </p:cNvSpPr>
          <p:nvPr>
            <p:ph type="sldNum" sz="quarter" idx="5"/>
          </p:nvPr>
        </p:nvSpPr>
        <p:spPr/>
        <p:txBody>
          <a:bodyPr/>
          <a:lstStyle/>
          <a:p>
            <a:fld id="{41AE33D4-8D26-4573-9DCB-A8E66FD01EC1}" type="slidenum">
              <a:rPr lang="en-GB" smtClean="0"/>
              <a:t>24</a:t>
            </a:fld>
            <a:endParaRPr lang="en-GB"/>
          </a:p>
        </p:txBody>
      </p:sp>
    </p:spTree>
    <p:extLst>
      <p:ext uri="{BB962C8B-B14F-4D97-AF65-F5344CB8AC3E}">
        <p14:creationId xmlns:p14="http://schemas.microsoft.com/office/powerpoint/2010/main" val="3274528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2600"/>
              <a:t>As a summary, you can see that our strength lies in buildings and building like structures. You can pretty much design any type of buildings with ProtaStructure Suite. </a:t>
            </a:r>
          </a:p>
          <a:p>
            <a:r>
              <a:rPr lang="en-US" sz="4000"/>
              <a:t>Shown here are just a few examples of the diverse projects successfully delivered by our users around the world, including stadiums, auditoriums, canopies, hangars, and other specialized structures. These projects demonstrate the versatility </a:t>
            </a:r>
            <a:r>
              <a:rPr lang="en-US" sz="4000" err="1"/>
              <a:t>ProtaStructure</a:t>
            </a:r>
            <a:r>
              <a:rPr lang="en-US" sz="4000"/>
              <a:t> across a wide range of structural engineering applications.</a:t>
            </a:r>
            <a:endParaRPr lang="en-GB" sz="260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25</a:t>
            </a:fld>
            <a:endParaRPr lang="en-US"/>
          </a:p>
        </p:txBody>
      </p:sp>
    </p:spTree>
    <p:extLst>
      <p:ext uri="{BB962C8B-B14F-4D97-AF65-F5344CB8AC3E}">
        <p14:creationId xmlns:p14="http://schemas.microsoft.com/office/powerpoint/2010/main" val="2699518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become a </a:t>
            </a:r>
            <a:r>
              <a:rPr lang="en-US" err="1"/>
              <a:t>ProtaStructure</a:t>
            </a:r>
            <a:r>
              <a:rPr lang="en-US"/>
              <a:t> client, you get more than just software. As a </a:t>
            </a:r>
            <a:r>
              <a:rPr lang="en-US" err="1"/>
              <a:t>ProtaStructure</a:t>
            </a:r>
            <a:r>
              <a:rPr lang="en-US"/>
              <a:t> subscriber, you get first-class unlimited technical support, regular updates and enhancements to your software, and full access to the </a:t>
            </a:r>
            <a:r>
              <a:rPr lang="en-US" err="1"/>
              <a:t>Prota</a:t>
            </a:r>
            <a:r>
              <a:rPr lang="en-US"/>
              <a:t> Help Center. Inside the Help Center, you can browse knowledge base articles, join the community forums, submit and track your support tickets, and get the help you need — fast.</a:t>
            </a:r>
          </a:p>
        </p:txBody>
      </p:sp>
      <p:sp>
        <p:nvSpPr>
          <p:cNvPr id="4" name="Slide Number Placeholder 3"/>
          <p:cNvSpPr>
            <a:spLocks noGrp="1"/>
          </p:cNvSpPr>
          <p:nvPr>
            <p:ph type="sldNum" sz="quarter" idx="5"/>
          </p:nvPr>
        </p:nvSpPr>
        <p:spPr/>
        <p:txBody>
          <a:bodyPr/>
          <a:lstStyle/>
          <a:p>
            <a:fld id="{41AE33D4-8D26-4573-9DCB-A8E66FD01EC1}" type="slidenum">
              <a:rPr lang="en-GB" smtClean="0"/>
              <a:t>26</a:t>
            </a:fld>
            <a:endParaRPr lang="en-GB"/>
          </a:p>
        </p:txBody>
      </p:sp>
    </p:spTree>
    <p:extLst>
      <p:ext uri="{BB962C8B-B14F-4D97-AF65-F5344CB8AC3E}">
        <p14:creationId xmlns:p14="http://schemas.microsoft.com/office/powerpoint/2010/main" val="982576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34C6A-A963-76C1-DF7D-76F90A1B30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C8476-423C-8593-0CCA-32D643F29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1108D-4B08-A866-1F05-222FDBFF2C8D}"/>
              </a:ext>
            </a:extLst>
          </p:cNvPr>
          <p:cNvSpPr>
            <a:spLocks noGrp="1"/>
          </p:cNvSpPr>
          <p:nvPr>
            <p:ph type="body" idx="1"/>
          </p:nvPr>
        </p:nvSpPr>
        <p:spPr/>
        <p:txBody>
          <a:bodyPr/>
          <a:lstStyle/>
          <a:p>
            <a:r>
              <a:rPr lang="en-US"/>
              <a:t>Also, We're really excited to introduce our brand-new website — redesigned from the ground up to give you a faster, cleaner, and more intuitive experience. And this isn't just a visual refresh; it's a smarter, richer resource, built with you in mind.</a:t>
            </a:r>
          </a:p>
        </p:txBody>
      </p:sp>
      <p:sp>
        <p:nvSpPr>
          <p:cNvPr id="4" name="Slide Number Placeholder 3">
            <a:extLst>
              <a:ext uri="{FF2B5EF4-FFF2-40B4-BE49-F238E27FC236}">
                <a16:creationId xmlns:a16="http://schemas.microsoft.com/office/drawing/2014/main" id="{18A2A020-8446-7CF8-71CC-30BFB6898C13}"/>
              </a:ext>
            </a:extLst>
          </p:cNvPr>
          <p:cNvSpPr>
            <a:spLocks noGrp="1"/>
          </p:cNvSpPr>
          <p:nvPr>
            <p:ph type="sldNum" sz="quarter" idx="5"/>
          </p:nvPr>
        </p:nvSpPr>
        <p:spPr/>
        <p:txBody>
          <a:bodyPr/>
          <a:lstStyle/>
          <a:p>
            <a:fld id="{41AE33D4-8D26-4573-9DCB-A8E66FD01EC1}" type="slidenum">
              <a:rPr lang="en-GB" smtClean="0"/>
              <a:t>27</a:t>
            </a:fld>
            <a:endParaRPr lang="en-GB"/>
          </a:p>
        </p:txBody>
      </p:sp>
    </p:spTree>
    <p:extLst>
      <p:ext uri="{BB962C8B-B14F-4D97-AF65-F5344CB8AC3E}">
        <p14:creationId xmlns:p14="http://schemas.microsoft.com/office/powerpoint/2010/main" val="4098421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And before we close — let's stay connected! We're active on LinkedIn, Facebook, YouTube, and Instagram, where we regularly share product updates, industry insights, technical tips, and a behind-the-scenes look at what we're working on. If you want to be the first to hear about new features, upcoming events, and exclusive content, give us a follow — it only takes a second, and you'll always be in the loop. Just search for </a:t>
            </a:r>
            <a:r>
              <a:rPr lang="en-US" err="1"/>
              <a:t>Prota</a:t>
            </a:r>
            <a:r>
              <a:rPr lang="en-US"/>
              <a:t> Software on any of these platforms; we'd love to have you in our community.</a:t>
            </a:r>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fld id="{41AE33D4-8D26-4573-9DCB-A8E66FD01EC1}" type="slidenum">
              <a:rPr lang="en-GB" smtClean="0"/>
              <a:t>28</a:t>
            </a:fld>
            <a:endParaRPr lang="en-GB"/>
          </a:p>
        </p:txBody>
      </p:sp>
    </p:spTree>
    <p:extLst>
      <p:ext uri="{BB962C8B-B14F-4D97-AF65-F5344CB8AC3E}">
        <p14:creationId xmlns:p14="http://schemas.microsoft.com/office/powerpoint/2010/main" val="1272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430E8-DF05-49C2-D420-47B07F3BE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D759E-2B0A-0185-AF28-548653EC0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64C98-5D12-6EA0-B5D2-93042FD68F13}"/>
              </a:ext>
            </a:extLst>
          </p:cNvPr>
          <p:cNvSpPr>
            <a:spLocks noGrp="1"/>
          </p:cNvSpPr>
          <p:nvPr>
            <p:ph type="body" idx="1"/>
          </p:nvPr>
        </p:nvSpPr>
        <p:spPr/>
        <p:txBody>
          <a:bodyPr/>
          <a:lstStyle/>
          <a:p>
            <a:pPr>
              <a:defRPr/>
            </a:pPr>
            <a:r>
              <a:rPr lang="en-US"/>
              <a:t>Two easy ways to stay in touch with us. Visit </a:t>
            </a:r>
            <a:r>
              <a:rPr lang="en-US" b="1" err="1"/>
              <a:t>protasoftware.com</a:t>
            </a:r>
            <a:r>
              <a:rPr lang="en-US"/>
              <a:t> for our latest news, articles, videos, and client stories — we update it regularly. You can also contact us by filling out the Contact form on the main page. </a:t>
            </a:r>
          </a:p>
          <a:p>
            <a:pPr>
              <a:defRPr/>
            </a:pPr>
            <a:r>
              <a:rPr lang="en-US"/>
              <a:t>And if you to talk to us directly, email </a:t>
            </a:r>
            <a:r>
              <a:rPr lang="en-US" b="1">
                <a:hlinkClick r:id="rId3"/>
              </a:rPr>
              <a:t>globalsales@protasoftware.com</a:t>
            </a:r>
            <a:r>
              <a:rPr lang="en-US"/>
              <a:t> and your regional rep will get back to you shortly. </a:t>
            </a:r>
            <a:endParaRPr lang="en-GB"/>
          </a:p>
          <a:p>
            <a:endParaRPr lang="en-GB">
              <a:ea typeface="Calibri"/>
              <a:cs typeface="Calibri"/>
            </a:endParaRPr>
          </a:p>
        </p:txBody>
      </p:sp>
      <p:sp>
        <p:nvSpPr>
          <p:cNvPr id="4" name="Slide Number Placeholder 3">
            <a:extLst>
              <a:ext uri="{FF2B5EF4-FFF2-40B4-BE49-F238E27FC236}">
                <a16:creationId xmlns:a16="http://schemas.microsoft.com/office/drawing/2014/main" id="{902EE032-0180-5936-5DB6-5C3F80DEAC82}"/>
              </a:ext>
            </a:extLst>
          </p:cNvPr>
          <p:cNvSpPr>
            <a:spLocks noGrp="1"/>
          </p:cNvSpPr>
          <p:nvPr>
            <p:ph type="sldNum" sz="quarter" idx="5"/>
          </p:nvPr>
        </p:nvSpPr>
        <p:spPr/>
        <p:txBody>
          <a:bodyPr/>
          <a:lstStyle/>
          <a:p>
            <a:fld id="{41AE33D4-8D26-4573-9DCB-A8E66FD01EC1}" type="slidenum">
              <a:rPr lang="en-GB" smtClean="0"/>
              <a:t>29</a:t>
            </a:fld>
            <a:endParaRPr lang="en-GB"/>
          </a:p>
        </p:txBody>
      </p:sp>
    </p:spTree>
    <p:extLst>
      <p:ext uri="{BB962C8B-B14F-4D97-AF65-F5344CB8AC3E}">
        <p14:creationId xmlns:p14="http://schemas.microsoft.com/office/powerpoint/2010/main" val="3271068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err="1">
                <a:solidFill>
                  <a:schemeClr val="tx1"/>
                </a:solidFill>
                <a:effectLst/>
                <a:latin typeface="+mn-lt"/>
                <a:ea typeface="+mn-ea"/>
                <a:cs typeface="+mn-cs"/>
              </a:rPr>
              <a:t>ProtaStructure</a:t>
            </a:r>
            <a:r>
              <a:rPr lang="en-US" sz="1600" kern="1200">
                <a:solidFill>
                  <a:schemeClr val="tx1"/>
                </a:solidFill>
                <a:effectLst/>
                <a:latin typeface="+mn-lt"/>
                <a:ea typeface="+mn-ea"/>
                <a:cs typeface="+mn-cs"/>
              </a:rPr>
              <a:t> is a unique platform for building design and the sole offering that we provide for customers worldwide. </a:t>
            </a:r>
          </a:p>
          <a:p>
            <a:endParaRPr lang="en-GB" sz="1600"/>
          </a:p>
          <a:p>
            <a:r>
              <a:rPr lang="en-GB" sz="1600"/>
              <a:t>You might ask, what makes ProtaStructure unique? We differentiate ourselves by integrating </a:t>
            </a:r>
            <a:r>
              <a:rPr lang="en-GB" sz="1600" err="1"/>
              <a:t>Modeling</a:t>
            </a:r>
            <a:r>
              <a:rPr lang="en-GB" sz="1600"/>
              <a:t> – Analysis – Design – Detailing – Fabrication and BIM processes, seamlessly allowing you to integrate the whole process in a single solution. This allows our users to rapidly deliver their projects using a single software. Hence, the reason we refer to ProtaStructure as an All-In-One software!</a:t>
            </a:r>
          </a:p>
        </p:txBody>
      </p:sp>
      <p:sp>
        <p:nvSpPr>
          <p:cNvPr id="4" name="Slide Number Placeholder 3"/>
          <p:cNvSpPr>
            <a:spLocks noGrp="1"/>
          </p:cNvSpPr>
          <p:nvPr>
            <p:ph type="sldNum" sz="quarter" idx="5"/>
          </p:nvPr>
        </p:nvSpPr>
        <p:spPr/>
        <p:txBody>
          <a:bodyPr/>
          <a:lstStyle/>
          <a:p>
            <a:fld id="{41AE33D4-8D26-4573-9DCB-A8E66FD01EC1}" type="slidenum">
              <a:rPr lang="en-GB" smtClean="0"/>
              <a:t>3</a:t>
            </a:fld>
            <a:endParaRPr lang="en-GB"/>
          </a:p>
        </p:txBody>
      </p:sp>
    </p:spTree>
    <p:extLst>
      <p:ext uri="{BB962C8B-B14F-4D97-AF65-F5344CB8AC3E}">
        <p14:creationId xmlns:p14="http://schemas.microsoft.com/office/powerpoint/2010/main" val="460343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Thank you for bearing with me this long, I know you’re excited to see the software live. I will pause here and let Volkan take over for a demonstration. Volkan feel free to share your screen when you are ready. </a:t>
            </a:r>
          </a:p>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817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err="1"/>
              <a:t>ProtaStructure</a:t>
            </a:r>
            <a:r>
              <a:rPr lang="en-GB" sz="1200"/>
              <a:t> Suite consists of 4 different modules and can be provided as a single package. </a:t>
            </a:r>
          </a:p>
          <a:p>
            <a:r>
              <a:rPr lang="en-GB" sz="1200" b="0"/>
              <a:t>We have </a:t>
            </a:r>
            <a:r>
              <a:rPr lang="en-GB" sz="1200" b="1" err="1"/>
              <a:t>ProtaStructure</a:t>
            </a:r>
            <a:r>
              <a:rPr lang="en-GB" sz="1200"/>
              <a:t> which is the core system for modelling, analysis and design of your structures. </a:t>
            </a:r>
          </a:p>
          <a:p>
            <a:r>
              <a:rPr lang="en-GB" sz="1200" b="0"/>
              <a:t>It is complemented with other tools - </a:t>
            </a:r>
            <a:r>
              <a:rPr lang="en-GB" sz="1200" b="1" err="1"/>
              <a:t>ProtaDetails</a:t>
            </a:r>
            <a:r>
              <a:rPr lang="en-GB" sz="1200"/>
              <a:t> a complete CAD system for automated detailing and drawings. It focuses on concrete detailing and includes a unique design library of calculations for designing things like retaining walls and piles.</a:t>
            </a:r>
          </a:p>
          <a:p>
            <a:r>
              <a:rPr lang="en-GB" sz="1200" b="1" err="1"/>
              <a:t>ProtaSteel</a:t>
            </a:r>
            <a:r>
              <a:rPr lang="en-GB" sz="1200"/>
              <a:t> complements steel design by automating all the steelwork connection design, providing comprehensive steel detailing and automated connection design of your structures. Important to note, we provide drawings and calculation reports within </a:t>
            </a:r>
            <a:r>
              <a:rPr lang="en-GB" sz="1200" err="1"/>
              <a:t>ProtaSteel</a:t>
            </a:r>
            <a:r>
              <a:rPr lang="en-GB" sz="1200"/>
              <a:t> as well.</a:t>
            </a:r>
          </a:p>
          <a:p>
            <a:r>
              <a:rPr lang="en-GB" sz="1200" b="0"/>
              <a:t>And finally, </a:t>
            </a:r>
            <a:r>
              <a:rPr lang="en-GB" sz="1200" b="1" err="1"/>
              <a:t>ProtaBIM</a:t>
            </a:r>
            <a:r>
              <a:rPr lang="en-GB" sz="1200"/>
              <a:t> allows you to connect with other tools and systems that you may be using allowing you to collaborate better with team members. </a:t>
            </a:r>
            <a:r>
              <a:rPr lang="en-GB" sz="1200" err="1"/>
              <a:t>ProtaBIM</a:t>
            </a:r>
            <a:r>
              <a:rPr lang="en-GB" sz="1200"/>
              <a:t> allows you to communicate with other BIM platforms and software solutions like </a:t>
            </a:r>
            <a:r>
              <a:rPr lang="en-GB" sz="1200" err="1"/>
              <a:t>ALLPlan</a:t>
            </a:r>
            <a:r>
              <a:rPr lang="en-GB" sz="1200"/>
              <a:t> through IFCs or </a:t>
            </a:r>
            <a:r>
              <a:rPr lang="en-GB" sz="1200" err="1"/>
              <a:t>Arkiked</a:t>
            </a:r>
            <a:r>
              <a:rPr lang="en-GB" sz="1200"/>
              <a:t> through SAF. Or even share an analytical data with SAP and ETABS. </a:t>
            </a:r>
            <a:endParaRPr lang="en-GB"/>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9EC167E1-C60E-45A7-B40D-9629AC64C3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76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sz="4000"/>
              <a:t>For more than 40 years, we have continuously expanded our global presence, supporting 25 international design codes and offering our software in 10 languages, including Polish, Spanish, Portuguese, Thai, and English.</a:t>
            </a:r>
          </a:p>
          <a:p>
            <a:endParaRPr lang="en-US" sz="4000"/>
          </a:p>
          <a:p>
            <a:r>
              <a:rPr lang="en-US" sz="4000"/>
              <a:t>Over the years, we have also developed a wide range of technical resources and design guides to help engineers get the most from the software. These include guidance on punching shear checks, foundation design, seismic design, retrofitting, and many other structural engineering topics.</a:t>
            </a:r>
          </a:p>
          <a:p>
            <a:r>
              <a:rPr lang="en-US" sz="4000"/>
              <a:t>Today, our solutions are used by licensed customers in more than 120 countries worldwide, supported by a network of 27 business partners.</a:t>
            </a:r>
          </a:p>
        </p:txBody>
      </p:sp>
      <p:sp>
        <p:nvSpPr>
          <p:cNvPr id="4" name="Slayt Numarası Yer Tutucusu 3"/>
          <p:cNvSpPr>
            <a:spLocks noGrp="1"/>
          </p:cNvSpPr>
          <p:nvPr>
            <p:ph type="sldNum" sz="quarter" idx="10"/>
          </p:nvPr>
        </p:nvSpPr>
        <p:spPr/>
        <p:txBody>
          <a:bodyPr/>
          <a:lstStyle/>
          <a:p>
            <a:fld id="{05CE0346-9DEB-45A1-B3E5-52B28EB0E5F5}" type="slidenum">
              <a:rPr lang="tr-TR" smtClean="0"/>
              <a:t>5</a:t>
            </a:fld>
            <a:endParaRPr lang="tr-TR"/>
          </a:p>
        </p:txBody>
      </p:sp>
    </p:spTree>
    <p:extLst>
      <p:ext uri="{BB962C8B-B14F-4D97-AF65-F5344CB8AC3E}">
        <p14:creationId xmlns:p14="http://schemas.microsoft.com/office/powerpoint/2010/main" val="179378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latin typeface="+mn-lt"/>
                <a:ea typeface="+mn-ea"/>
                <a:cs typeface="+mn-cs"/>
              </a:rPr>
              <a:t>Here, I want to briefly summarize some of the milestones of Prota Software’s journey throughout the years. </a:t>
            </a:r>
          </a:p>
          <a:p>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Some of you might actually know us from back in 1992 as </a:t>
            </a:r>
            <a:r>
              <a:rPr lang="en-GB" sz="1200" kern="1200" err="1">
                <a:solidFill>
                  <a:schemeClr val="tx1"/>
                </a:solidFill>
                <a:latin typeface="+mn-lt"/>
                <a:ea typeface="+mn-ea"/>
                <a:cs typeface="+mn-cs"/>
              </a:rPr>
              <a:t>Prota</a:t>
            </a:r>
            <a:r>
              <a:rPr lang="en-GB" sz="1200" kern="1200">
                <a:solidFill>
                  <a:schemeClr val="tx1"/>
                </a:solidFill>
                <a:latin typeface="+mn-lt"/>
                <a:ea typeface="+mn-ea"/>
                <a:cs typeface="+mn-cs"/>
              </a:rPr>
              <a:t> launched </a:t>
            </a:r>
            <a:r>
              <a:rPr lang="tr-TR" sz="1200" kern="1200">
                <a:solidFill>
                  <a:schemeClr val="tx1"/>
                </a:solidFill>
                <a:latin typeface="+mn-lt"/>
                <a:ea typeface="+mn-ea"/>
                <a:cs typeface="+mn-cs"/>
              </a:rPr>
              <a:t>Probina Orion </a:t>
            </a:r>
            <a:r>
              <a:rPr lang="en-GB" sz="1200" kern="1200">
                <a:solidFill>
                  <a:schemeClr val="tx1"/>
                </a:solidFill>
                <a:latin typeface="+mn-lt"/>
                <a:ea typeface="+mn-ea"/>
                <a:cs typeface="+mn-cs"/>
              </a:rPr>
              <a:t>which is the</a:t>
            </a:r>
            <a:r>
              <a:rPr lang="tr-TR" sz="1200" kern="1200">
                <a:solidFill>
                  <a:schemeClr val="tx1"/>
                </a:solidFill>
                <a:latin typeface="+mn-lt"/>
                <a:ea typeface="+mn-ea"/>
                <a:cs typeface="+mn-cs"/>
              </a:rPr>
              <a:t> </a:t>
            </a:r>
            <a:r>
              <a:rPr lang="en-GB" sz="1200" kern="1200">
                <a:solidFill>
                  <a:schemeClr val="tx1"/>
                </a:solidFill>
                <a:latin typeface="+mn-lt"/>
                <a:ea typeface="+mn-ea"/>
                <a:cs typeface="+mn-cs"/>
              </a:rPr>
              <a:t>w</a:t>
            </a:r>
            <a:r>
              <a:rPr lang="tr-TR" sz="1200" kern="1200">
                <a:solidFill>
                  <a:schemeClr val="tx1"/>
                </a:solidFill>
                <a:latin typeface="+mn-lt"/>
                <a:ea typeface="+mn-ea"/>
                <a:cs typeface="+mn-cs"/>
              </a:rPr>
              <a:t>orlds first concrete building design and detailing system</a:t>
            </a:r>
            <a:r>
              <a:rPr lang="en-GB" sz="1200" kern="1200">
                <a:solidFill>
                  <a:schemeClr val="tx1"/>
                </a:solidFill>
                <a:latin typeface="+mn-lt"/>
                <a:ea typeface="+mn-ea"/>
                <a:cs typeface="+mn-cs"/>
              </a:rPr>
              <a:t>.</a:t>
            </a:r>
          </a:p>
          <a:p>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In 2005, </a:t>
            </a:r>
            <a:r>
              <a:rPr lang="tr-TR" sz="1200" kern="1200">
                <a:solidFill>
                  <a:schemeClr val="tx1"/>
                </a:solidFill>
                <a:latin typeface="+mn-lt"/>
                <a:ea typeface="+mn-ea"/>
                <a:cs typeface="+mn-cs"/>
              </a:rPr>
              <a:t>Probina Orion </a:t>
            </a:r>
            <a:r>
              <a:rPr lang="en-GB" sz="1200" kern="1200">
                <a:solidFill>
                  <a:schemeClr val="tx1"/>
                </a:solidFill>
                <a:latin typeface="+mn-lt"/>
                <a:ea typeface="+mn-ea"/>
                <a:cs typeface="+mn-cs"/>
              </a:rPr>
              <a:t>had </a:t>
            </a:r>
            <a:r>
              <a:rPr lang="tr-TR" sz="1200" kern="1200" err="1">
                <a:solidFill>
                  <a:schemeClr val="tx1"/>
                </a:solidFill>
                <a:latin typeface="+mn-lt"/>
                <a:ea typeface="+mn-ea"/>
                <a:cs typeface="+mn-cs"/>
              </a:rPr>
              <a:t>provide</a:t>
            </a:r>
            <a:r>
              <a:rPr lang="en-GB" sz="1200" kern="1200">
                <a:solidFill>
                  <a:schemeClr val="tx1"/>
                </a:solidFill>
                <a:latin typeface="+mn-lt"/>
                <a:ea typeface="+mn-ea"/>
                <a:cs typeface="+mn-cs"/>
              </a:rPr>
              <a:t>d the</a:t>
            </a:r>
            <a:r>
              <a:rPr lang="tr-TR" sz="1200" kern="1200">
                <a:solidFill>
                  <a:schemeClr val="tx1"/>
                </a:solidFill>
                <a:latin typeface="+mn-lt"/>
                <a:ea typeface="+mn-ea"/>
                <a:cs typeface="+mn-cs"/>
              </a:rPr>
              <a:t> </a:t>
            </a:r>
            <a:r>
              <a:rPr lang="tr-TR" sz="1200" kern="1200" err="1">
                <a:solidFill>
                  <a:schemeClr val="tx1"/>
                </a:solidFill>
                <a:latin typeface="+mn-lt"/>
                <a:ea typeface="+mn-ea"/>
                <a:cs typeface="+mn-cs"/>
              </a:rPr>
              <a:t>first</a:t>
            </a:r>
            <a:r>
              <a:rPr lang="en-GB" sz="1200" kern="1200">
                <a:solidFill>
                  <a:schemeClr val="tx1"/>
                </a:solidFill>
                <a:latin typeface="+mn-lt"/>
                <a:ea typeface="+mn-ea"/>
                <a:cs typeface="+mn-cs"/>
              </a:rPr>
              <a:t> ever</a:t>
            </a:r>
            <a:r>
              <a:rPr lang="tr-TR" sz="1200" kern="1200">
                <a:solidFill>
                  <a:schemeClr val="tx1"/>
                </a:solidFill>
                <a:latin typeface="+mn-lt"/>
                <a:ea typeface="+mn-ea"/>
                <a:cs typeface="+mn-cs"/>
              </a:rPr>
              <a:t> building solution for</a:t>
            </a:r>
            <a:r>
              <a:rPr lang="en-GB" sz="1200" kern="1200">
                <a:solidFill>
                  <a:schemeClr val="tx1"/>
                </a:solidFill>
                <a:latin typeface="+mn-lt"/>
                <a:ea typeface="+mn-ea"/>
                <a:cs typeface="+mn-cs"/>
              </a:rPr>
              <a:t> </a:t>
            </a:r>
            <a:r>
              <a:rPr lang="tr-TR" sz="1200" kern="1200">
                <a:solidFill>
                  <a:schemeClr val="tx1"/>
                </a:solidFill>
                <a:latin typeface="+mn-lt"/>
                <a:ea typeface="+mn-ea"/>
                <a:cs typeface="+mn-cs"/>
              </a:rPr>
              <a:t>Retrofit and Rehabilitation</a:t>
            </a:r>
            <a:r>
              <a:rPr lang="en-GB" sz="1200" kern="1200">
                <a:solidFill>
                  <a:schemeClr val="tx1"/>
                </a:solidFill>
                <a:latin typeface="+mn-lt"/>
                <a:ea typeface="+mn-ea"/>
                <a:cs typeface="+mn-cs"/>
              </a:rPr>
              <a:t>.</a:t>
            </a:r>
          </a:p>
          <a:p>
            <a:endParaRPr lang="en-GB" sz="12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latin typeface="+mn-lt"/>
                <a:ea typeface="+mn-ea"/>
                <a:cs typeface="+mn-cs"/>
              </a:rPr>
              <a:t>In 2007, Prota invested in BIM technology and launched </a:t>
            </a:r>
            <a:r>
              <a:rPr lang="en-GB" sz="1200" kern="1200" err="1">
                <a:solidFill>
                  <a:schemeClr val="tx1"/>
                </a:solidFill>
                <a:latin typeface="+mn-lt"/>
                <a:ea typeface="+mn-ea"/>
                <a:cs typeface="+mn-cs"/>
              </a:rPr>
              <a:t>ProtaBIM</a:t>
            </a:r>
            <a:r>
              <a:rPr lang="en-GB" sz="1200" kern="1200">
                <a:solidFill>
                  <a:schemeClr val="tx1"/>
                </a:solidFill>
                <a:latin typeface="+mn-lt"/>
                <a:ea typeface="+mn-ea"/>
                <a:cs typeface="+mn-cs"/>
              </a:rPr>
              <a:t> which, as mentioned before, provides </a:t>
            </a:r>
            <a:r>
              <a:rPr lang="tr-TR" sz="1200" kern="1200">
                <a:solidFill>
                  <a:schemeClr val="tx1"/>
                </a:solidFill>
                <a:latin typeface="+mn-lt"/>
                <a:ea typeface="+mn-ea"/>
                <a:cs typeface="+mn-cs"/>
              </a:rPr>
              <a:t>Bi-direction</a:t>
            </a:r>
            <a:r>
              <a:rPr lang="en-US" sz="1200" kern="1200">
                <a:solidFill>
                  <a:schemeClr val="tx1"/>
                </a:solidFill>
                <a:latin typeface="+mn-lt"/>
                <a:ea typeface="+mn-ea"/>
                <a:cs typeface="+mn-cs"/>
              </a:rPr>
              <a:t>al</a:t>
            </a:r>
            <a:r>
              <a:rPr lang="tr-TR" sz="1200" kern="1200">
                <a:solidFill>
                  <a:schemeClr val="tx1"/>
                </a:solidFill>
                <a:latin typeface="+mn-lt"/>
                <a:ea typeface="+mn-ea"/>
                <a:cs typeface="+mn-cs"/>
              </a:rPr>
              <a:t> physical model integration</a:t>
            </a:r>
            <a:r>
              <a:rPr lang="en-GB" sz="1200" kern="1200">
                <a:solidFill>
                  <a:schemeClr val="tx1"/>
                </a:solidFill>
                <a:latin typeface="+mn-lt"/>
                <a:ea typeface="+mn-ea"/>
                <a:cs typeface="+mn-cs"/>
              </a:rPr>
              <a:t>.</a:t>
            </a:r>
            <a:endParaRPr lang="en-US"/>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73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latin typeface="+mn-lt"/>
                <a:ea typeface="+mn-ea"/>
                <a:cs typeface="+mn-cs"/>
              </a:rPr>
              <a:t>In 2014, </a:t>
            </a:r>
            <a:r>
              <a:rPr lang="en-GB" sz="1200" kern="1200" err="1">
                <a:solidFill>
                  <a:schemeClr val="tx1"/>
                </a:solidFill>
                <a:latin typeface="+mn-lt"/>
                <a:ea typeface="+mn-ea"/>
                <a:cs typeface="+mn-cs"/>
              </a:rPr>
              <a:t>Prota</a:t>
            </a:r>
            <a:r>
              <a:rPr lang="en-GB" sz="1200" kern="1200">
                <a:solidFill>
                  <a:schemeClr val="tx1"/>
                </a:solidFill>
                <a:latin typeface="+mn-lt"/>
                <a:ea typeface="+mn-ea"/>
                <a:cs typeface="+mn-cs"/>
              </a:rPr>
              <a:t> Software introduced our unique </a:t>
            </a:r>
            <a:r>
              <a:rPr lang="en-GB" sz="1200" kern="1200" err="1">
                <a:solidFill>
                  <a:schemeClr val="tx1"/>
                </a:solidFill>
                <a:latin typeface="+mn-lt"/>
                <a:ea typeface="+mn-ea"/>
                <a:cs typeface="+mn-cs"/>
              </a:rPr>
              <a:t>ProtaStructure</a:t>
            </a:r>
            <a:r>
              <a:rPr lang="en-GB" sz="1200" kern="1200">
                <a:solidFill>
                  <a:schemeClr val="tx1"/>
                </a:solidFill>
                <a:latin typeface="+mn-lt"/>
                <a:ea typeface="+mn-ea"/>
                <a:cs typeface="+mn-cs"/>
              </a:rPr>
              <a:t> Suite. </a:t>
            </a:r>
          </a:p>
          <a:p>
            <a:endParaRPr lang="en-GB" sz="12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latin typeface="+mn-lt"/>
                <a:ea typeface="+mn-ea"/>
                <a:cs typeface="+mn-cs"/>
              </a:rPr>
              <a:t>In 2018, the </a:t>
            </a:r>
            <a:r>
              <a:rPr lang="en-GB" sz="1200" kern="1200" err="1">
                <a:solidFill>
                  <a:schemeClr val="tx1"/>
                </a:solidFill>
                <a:latin typeface="+mn-lt"/>
                <a:ea typeface="+mn-ea"/>
                <a:cs typeface="+mn-cs"/>
              </a:rPr>
              <a:t>Prota</a:t>
            </a:r>
            <a:r>
              <a:rPr lang="en-GB" sz="1200" kern="1200">
                <a:solidFill>
                  <a:schemeClr val="tx1"/>
                </a:solidFill>
                <a:latin typeface="+mn-lt"/>
                <a:ea typeface="+mn-ea"/>
                <a:cs typeface="+mn-cs"/>
              </a:rPr>
              <a:t> team delivered the world’s largest passenger terminal building. The Structural design of this project was delivered with </a:t>
            </a:r>
            <a:r>
              <a:rPr lang="en-GB" sz="1200" kern="1200" err="1">
                <a:solidFill>
                  <a:schemeClr val="tx1"/>
                </a:solidFill>
                <a:latin typeface="+mn-lt"/>
                <a:ea typeface="+mn-ea"/>
                <a:cs typeface="+mn-cs"/>
              </a:rPr>
              <a:t>ProtaStructure</a:t>
            </a:r>
            <a:r>
              <a:rPr lang="en-GB" sz="1200" kern="1200">
                <a:solidFill>
                  <a:schemeClr val="tx1"/>
                </a:solidFill>
                <a:latin typeface="+mn-lt"/>
                <a:ea typeface="+mn-ea"/>
                <a:cs typeface="+mn-cs"/>
              </a:rPr>
              <a:t> Suite. If you would like to read more on this, feel free to visit our webpage, and check out some of the success stories we’ve published.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latin typeface="+mn-lt"/>
              <a:ea typeface="+mn-ea"/>
              <a:cs typeface="+mn-cs"/>
            </a:endParaRPr>
          </a:p>
          <a:p>
            <a:pPr>
              <a:defRPr/>
            </a:pPr>
            <a:r>
              <a:rPr lang="en-GB" sz="1200" kern="1200">
                <a:solidFill>
                  <a:schemeClr val="tx1"/>
                </a:solidFill>
                <a:latin typeface="+mn-lt"/>
                <a:ea typeface="+mn-ea"/>
                <a:cs typeface="+mn-cs"/>
              </a:rPr>
              <a:t>In </a:t>
            </a:r>
            <a:r>
              <a:rPr lang="en-GB"/>
              <a:t>2027</a:t>
            </a:r>
            <a:r>
              <a:rPr lang="en-GB" sz="1200" kern="1200">
                <a:solidFill>
                  <a:schemeClr val="tx1"/>
                </a:solidFill>
                <a:latin typeface="+mn-lt"/>
                <a:ea typeface="+mn-ea"/>
                <a:cs typeface="+mn-cs"/>
              </a:rPr>
              <a:t>, </a:t>
            </a:r>
            <a:r>
              <a:rPr lang="en-US" sz="1200" kern="1200">
                <a:solidFill>
                  <a:schemeClr val="tx1"/>
                </a:solidFill>
                <a:latin typeface="+mn-lt"/>
                <a:ea typeface="+mn-ea"/>
                <a:cs typeface="+mn-cs"/>
              </a:rPr>
              <a:t>we stand having spread the software in </a:t>
            </a:r>
            <a:r>
              <a:rPr lang="en-US"/>
              <a:t>120 countries</a:t>
            </a:r>
            <a:r>
              <a:rPr lang="en-US" sz="1200" kern="1200">
                <a:solidFill>
                  <a:schemeClr val="tx1"/>
                </a:solidFill>
                <a:latin typeface="+mn-lt"/>
                <a:ea typeface="+mn-ea"/>
                <a:cs typeface="+mn-cs"/>
              </a:rPr>
              <a:t> and continue to grow our userbase.</a:t>
            </a:r>
            <a:endParaRPr lang="en-GB" sz="1200" kern="1200">
              <a:solidFill>
                <a:schemeClr val="tx1"/>
              </a:solidFill>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6955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sz="2600"/>
              <a:t>Through this map, you can see an overview of our footprint as Prota Software. We are present all the way from South America, to Africa, up into Europe down to India and Southeast Asia. We are determined to continue increasing our partner network along with our user base; only a matter of time until we cover most of the countries all around the world. </a:t>
            </a:r>
          </a:p>
          <a:p>
            <a:endParaRPr lang="en-GB" sz="2600"/>
          </a:p>
        </p:txBody>
      </p:sp>
      <p:sp>
        <p:nvSpPr>
          <p:cNvPr id="4" name="Slayt Numarası Yer Tutucusu 3"/>
          <p:cNvSpPr>
            <a:spLocks noGrp="1"/>
          </p:cNvSpPr>
          <p:nvPr>
            <p:ph type="sldNum" sz="quarter" idx="10"/>
          </p:nvPr>
        </p:nvSpPr>
        <p:spPr/>
        <p:txBody>
          <a:bodyPr/>
          <a:lstStyle/>
          <a:p>
            <a:fld id="{05CE0346-9DEB-45A1-B3E5-52B28EB0E5F5}" type="slidenum">
              <a:rPr lang="tr-TR" smtClean="0"/>
              <a:t>8</a:t>
            </a:fld>
            <a:endParaRPr lang="tr-TR"/>
          </a:p>
        </p:txBody>
      </p:sp>
    </p:spTree>
    <p:extLst>
      <p:ext uri="{BB962C8B-B14F-4D97-AF65-F5344CB8AC3E}">
        <p14:creationId xmlns:p14="http://schemas.microsoft.com/office/powerpoint/2010/main" val="116189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2800" kern="1200">
                <a:solidFill>
                  <a:schemeClr val="tx1"/>
                </a:solidFill>
                <a:effectLst/>
                <a:latin typeface="+mn-lt"/>
                <a:ea typeface="+mn-ea"/>
                <a:cs typeface="+mn-cs"/>
              </a:rPr>
              <a:t>As you know there are several software solutions that offer various services. </a:t>
            </a:r>
          </a:p>
          <a:p>
            <a:endParaRPr lang="en-US" sz="2800" kern="1200">
              <a:solidFill>
                <a:schemeClr val="tx1"/>
              </a:solidFill>
              <a:effectLst/>
              <a:latin typeface="+mn-lt"/>
              <a:ea typeface="+mn-ea"/>
              <a:cs typeface="+mn-cs"/>
            </a:endParaRPr>
          </a:p>
          <a:p>
            <a:r>
              <a:rPr lang="en-US" sz="2800" kern="1200">
                <a:solidFill>
                  <a:schemeClr val="tx1"/>
                </a:solidFill>
                <a:effectLst/>
                <a:latin typeface="+mn-lt"/>
                <a:ea typeface="+mn-ea"/>
                <a:cs typeface="+mn-cs"/>
              </a:rPr>
              <a:t>Our core advantage is that </a:t>
            </a:r>
            <a:r>
              <a:rPr lang="en-US" sz="2800" kern="1200" err="1">
                <a:solidFill>
                  <a:schemeClr val="tx1"/>
                </a:solidFill>
                <a:effectLst/>
                <a:latin typeface="+mn-lt"/>
                <a:ea typeface="+mn-ea"/>
                <a:cs typeface="+mn-cs"/>
              </a:rPr>
              <a:t>ProtaStructure</a:t>
            </a:r>
            <a:r>
              <a:rPr lang="en-US" sz="2800" kern="1200">
                <a:solidFill>
                  <a:schemeClr val="tx1"/>
                </a:solidFill>
                <a:effectLst/>
                <a:latin typeface="+mn-lt"/>
                <a:ea typeface="+mn-ea"/>
                <a:cs typeface="+mn-cs"/>
              </a:rPr>
              <a:t> Suite offers these important features in a single suite. </a:t>
            </a:r>
          </a:p>
          <a:p>
            <a:r>
              <a:rPr lang="en-US" sz="2800" kern="1200">
                <a:solidFill>
                  <a:schemeClr val="tx1"/>
                </a:solidFill>
                <a:effectLst/>
                <a:latin typeface="+mn-lt"/>
                <a:ea typeface="+mn-ea"/>
                <a:cs typeface="+mn-cs"/>
              </a:rPr>
              <a:t>So we can confidently say that </a:t>
            </a:r>
            <a:r>
              <a:rPr lang="en-US" sz="2800" kern="1200" err="1">
                <a:solidFill>
                  <a:schemeClr val="tx1"/>
                </a:solidFill>
                <a:effectLst/>
                <a:latin typeface="+mn-lt"/>
                <a:ea typeface="+mn-ea"/>
                <a:cs typeface="+mn-cs"/>
              </a:rPr>
              <a:t>ProtaStructure</a:t>
            </a:r>
            <a:r>
              <a:rPr lang="en-US" sz="2800" kern="1200">
                <a:solidFill>
                  <a:schemeClr val="tx1"/>
                </a:solidFill>
                <a:effectLst/>
                <a:latin typeface="+mn-lt"/>
                <a:ea typeface="+mn-ea"/>
                <a:cs typeface="+mn-cs"/>
              </a:rPr>
              <a:t> is a; </a:t>
            </a:r>
          </a:p>
          <a:p>
            <a:r>
              <a:rPr lang="en-US" sz="2800" kern="1200">
                <a:solidFill>
                  <a:schemeClr val="tx1"/>
                </a:solidFill>
                <a:effectLst/>
                <a:latin typeface="+mn-lt"/>
                <a:ea typeface="+mn-ea"/>
                <a:cs typeface="+mn-cs"/>
              </a:rPr>
              <a:t>A software for streamline modelling and analysis.</a:t>
            </a:r>
          </a:p>
          <a:p>
            <a:r>
              <a:rPr lang="en-US" sz="2800">
                <a:solidFill>
                  <a:schemeClr val="bg1"/>
                </a:solidFill>
                <a:latin typeface="Helvetica Neue" panose="02000403000000020004" pitchFamily="2" charset="0"/>
              </a:rPr>
              <a:t>a software for designing your steel connections, concrete beams, core walls, foundations and more.</a:t>
            </a:r>
          </a:p>
          <a:p>
            <a:r>
              <a:rPr lang="en-US" sz="2800">
                <a:solidFill>
                  <a:schemeClr val="bg1"/>
                </a:solidFill>
                <a:latin typeface="Helvetica Neue" panose="02000403000000020004" pitchFamily="2" charset="0"/>
              </a:rPr>
              <a:t>a CAD software for dedicated structural drafting and producing all your engineering drawings, with component design for other project elements like retaining walls.</a:t>
            </a:r>
          </a:p>
          <a:p>
            <a:r>
              <a:rPr lang="en-US" sz="2800">
                <a:solidFill>
                  <a:schemeClr val="bg1"/>
                </a:solidFill>
                <a:latin typeface="Helvetica Neue" panose="02000403000000020004" pitchFamily="2" charset="0"/>
              </a:rPr>
              <a:t>a Fabrication software for producing all your construction and shop details</a:t>
            </a:r>
          </a:p>
          <a:p>
            <a:r>
              <a:rPr lang="en-US" sz="2800">
                <a:solidFill>
                  <a:schemeClr val="bg1"/>
                </a:solidFill>
                <a:latin typeface="Helvetica Neue" panose="02000403000000020004" pitchFamily="2" charset="0"/>
              </a:rPr>
              <a:t>a BIM software for communicating all of this to other project team members.</a:t>
            </a:r>
          </a:p>
          <a:p>
            <a:endParaRPr lang="en-US" sz="2800"/>
          </a:p>
          <a:p>
            <a:endParaRPr lang="en-US" sz="2800"/>
          </a:p>
          <a:p>
            <a:endParaRPr lang="en-US" sz="280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9</a:t>
            </a:fld>
            <a:endParaRPr lang="en-US"/>
          </a:p>
        </p:txBody>
      </p:sp>
    </p:spTree>
    <p:extLst>
      <p:ext uri="{BB962C8B-B14F-4D97-AF65-F5344CB8AC3E}">
        <p14:creationId xmlns:p14="http://schemas.microsoft.com/office/powerpoint/2010/main" val="150856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Centered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3479323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ight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37625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407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Cente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a:t>Click to edit Master text styles</a:t>
            </a:r>
          </a:p>
        </p:txBody>
      </p:sp>
      <p:sp>
        <p:nvSpPr>
          <p:cNvPr id="2" name="TextBox 1">
            <a:extLst>
              <a:ext uri="{FF2B5EF4-FFF2-40B4-BE49-F238E27FC236}">
                <a16:creationId xmlns:a16="http://schemas.microsoft.com/office/drawing/2014/main" id="{61219419-3F7F-2574-D553-05F0E55663B6}"/>
              </a:ext>
            </a:extLst>
          </p:cNvPr>
          <p:cNvSpPr txBox="1"/>
          <p:nvPr userDrawn="1"/>
        </p:nvSpPr>
        <p:spPr>
          <a:xfrm>
            <a:off x="8015748" y="3856703"/>
            <a:ext cx="0" cy="0"/>
          </a:xfrm>
          <a:prstGeom prst="rect">
            <a:avLst/>
          </a:prstGeom>
          <a:noFill/>
        </p:spPr>
        <p:txBody>
          <a:bodyPr wrap="none" rtlCol="0">
            <a:noAutofit/>
          </a:bodyPr>
          <a:lstStyle/>
          <a:p>
            <a:pPr algn="l">
              <a:lnSpc>
                <a:spcPct val="110000"/>
              </a:lnSpc>
              <a:spcAft>
                <a:spcPts val="1200"/>
              </a:spcAft>
            </a:pPr>
            <a:endParaRPr lang="en-TR" sz="2400" b="1">
              <a:ln cmpd="sng">
                <a:noFill/>
              </a:ln>
              <a:solidFill>
                <a:srgbClr val="AC4E5E"/>
              </a:solidFill>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A7F672D3-51D2-673E-B095-B57E46BD47B5}"/>
              </a:ext>
            </a:extLst>
          </p:cNvPr>
          <p:cNvSpPr txBox="1"/>
          <p:nvPr userDrawn="1"/>
        </p:nvSpPr>
        <p:spPr>
          <a:xfrm>
            <a:off x="7529052" y="3797710"/>
            <a:ext cx="0" cy="0"/>
          </a:xfrm>
          <a:prstGeom prst="rect">
            <a:avLst/>
          </a:prstGeom>
          <a:noFill/>
        </p:spPr>
        <p:txBody>
          <a:bodyPr wrap="none" rtlCol="0">
            <a:noAutofit/>
          </a:bodyPr>
          <a:lstStyle/>
          <a:p>
            <a:pPr algn="l">
              <a:lnSpc>
                <a:spcPct val="110000"/>
              </a:lnSpc>
              <a:spcAft>
                <a:spcPts val="1200"/>
              </a:spcAft>
            </a:pPr>
            <a:endParaRPr lang="en-TR" sz="2400" b="1">
              <a:ln cmpd="sng">
                <a:noFill/>
              </a:ln>
              <a:solidFill>
                <a:srgbClr val="AC4E5E"/>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37867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ockup Device 1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74C886-C5BB-4596-8AAD-F4724C740E09}"/>
              </a:ext>
            </a:extLst>
          </p:cNvPr>
          <p:cNvSpPr>
            <a:spLocks noGrp="1"/>
          </p:cNvSpPr>
          <p:nvPr>
            <p:ph type="pic" sz="quarter" idx="10"/>
          </p:nvPr>
        </p:nvSpPr>
        <p:spPr>
          <a:xfrm>
            <a:off x="4093263" y="1767357"/>
            <a:ext cx="3977379" cy="2627799"/>
          </a:xfrm>
          <a:custGeom>
            <a:avLst/>
            <a:gdLst>
              <a:gd name="connsiteX0" fmla="*/ 0 w 7952686"/>
              <a:gd name="connsiteY0" fmla="*/ 0 h 5255597"/>
              <a:gd name="connsiteX1" fmla="*/ 7952686 w 7952686"/>
              <a:gd name="connsiteY1" fmla="*/ 0 h 5255597"/>
              <a:gd name="connsiteX2" fmla="*/ 7952686 w 7952686"/>
              <a:gd name="connsiteY2" fmla="*/ 5255597 h 5255597"/>
              <a:gd name="connsiteX3" fmla="*/ 0 w 7952686"/>
              <a:gd name="connsiteY3" fmla="*/ 5255597 h 5255597"/>
            </a:gdLst>
            <a:ahLst/>
            <a:cxnLst>
              <a:cxn ang="0">
                <a:pos x="connsiteX0" y="connsiteY0"/>
              </a:cxn>
              <a:cxn ang="0">
                <a:pos x="connsiteX1" y="connsiteY1"/>
              </a:cxn>
              <a:cxn ang="0">
                <a:pos x="connsiteX2" y="connsiteY2"/>
              </a:cxn>
              <a:cxn ang="0">
                <a:pos x="connsiteX3" y="connsiteY3"/>
              </a:cxn>
            </a:cxnLst>
            <a:rect l="l" t="t" r="r" b="b"/>
            <a:pathLst>
              <a:path w="7952686" h="5255597">
                <a:moveTo>
                  <a:pt x="0" y="0"/>
                </a:moveTo>
                <a:lnTo>
                  <a:pt x="7952686" y="0"/>
                </a:lnTo>
                <a:lnTo>
                  <a:pt x="7952686" y="5255597"/>
                </a:lnTo>
                <a:lnTo>
                  <a:pt x="0" y="5255597"/>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lvl="0" indent="0" algn="ctr">
              <a:buNone/>
            </a:pPr>
            <a:endParaRPr lang="en-US"/>
          </a:p>
        </p:txBody>
      </p:sp>
    </p:spTree>
    <p:extLst>
      <p:ext uri="{BB962C8B-B14F-4D97-AF65-F5344CB8AC3E}">
        <p14:creationId xmlns:p14="http://schemas.microsoft.com/office/powerpoint/2010/main" val="1636668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30399349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27683893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330990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1820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Centered Vide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3336961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2005824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Centered Video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1836994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34417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3304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4180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70525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24695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41693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48053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486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07016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9124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Centered Video 2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1994478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31581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4789504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WorldMap_Political">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Tree>
    <p:extLst>
      <p:ext uri="{BB962C8B-B14F-4D97-AF65-F5344CB8AC3E}">
        <p14:creationId xmlns:p14="http://schemas.microsoft.com/office/powerpoint/2010/main" val="3574147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64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856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987094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95718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Centered Video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420862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Centered Video 2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3935661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orldMap_Political">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83D535-F3E3-4FE0-B1DE-A5C690349997}"/>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l="9167" r="2857"/>
          <a:stretch/>
        </p:blipFill>
        <p:spPr>
          <a:xfrm>
            <a:off x="-1" y="642694"/>
            <a:ext cx="12192001" cy="5938280"/>
          </a:xfrm>
          <a:prstGeom prst="rect">
            <a:avLst/>
          </a:prstGeom>
        </p:spPr>
      </p:pic>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Tree>
    <p:extLst>
      <p:ext uri="{BB962C8B-B14F-4D97-AF65-F5344CB8AC3E}">
        <p14:creationId xmlns:p14="http://schemas.microsoft.com/office/powerpoint/2010/main" val="371726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70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2662123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3.jpe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0.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11.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8.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white background with blue and pink triangles&#10;&#10;Description automatically generated">
            <a:extLst>
              <a:ext uri="{FF2B5EF4-FFF2-40B4-BE49-F238E27FC236}">
                <a16:creationId xmlns:a16="http://schemas.microsoft.com/office/drawing/2014/main" id="{669DACF1-6983-9FA7-A3CB-2EB549FC9F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1334898416"/>
      </p:ext>
    </p:extLst>
  </p:cSld>
  <p:clrMap bg1="lt1" tx1="dk1" bg2="lt2" tx2="dk2" accent1="accent1" accent2="accent2" accent3="accent3" accent4="accent4" accent5="accent5" accent6="accent6" hlink="hlink" folHlink="folHlink"/>
  <p:sldLayoutIdLst>
    <p:sldLayoutId id="2147483679" r:id="rId1"/>
    <p:sldLayoutId id="2147483685" r:id="rId2"/>
    <p:sldLayoutId id="2147483684" r:id="rId3"/>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background with blue and pink triangles&#10;&#10;Description automatically generated">
            <a:extLst>
              <a:ext uri="{FF2B5EF4-FFF2-40B4-BE49-F238E27FC236}">
                <a16:creationId xmlns:a16="http://schemas.microsoft.com/office/drawing/2014/main" id="{AEEAC256-C468-EFCD-7492-2DD6BECC46F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39219425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707" r:id="rId4"/>
    <p:sldLayoutId id="2147483708" r:id="rId5"/>
    <p:sldLayoutId id="2147483710" r:id="rId6"/>
    <p:sldLayoutId id="2147483712" r:id="rId7"/>
    <p:sldLayoutId id="2147483713" r:id="rId8"/>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942732196"/>
      </p:ext>
    </p:extLst>
  </p:cSld>
  <p:clrMap bg1="lt1" tx1="dk1" bg2="lt2" tx2="dk2" accent1="accent1" accent2="accent2" accent3="accent3" accent4="accent4" accent5="accent5" accent6="accent6" hlink="hlink" folHlink="folHlink"/>
  <p:sldLayoutIdLst>
    <p:sldLayoutId id="2147483695" r:id="rId1"/>
    <p:sldLayoutId id="2147483711" r:id="rId2"/>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up of a logo&#10;&#10;AI-generated content may be incorrect.">
            <a:extLst>
              <a:ext uri="{FF2B5EF4-FFF2-40B4-BE49-F238E27FC236}">
                <a16:creationId xmlns:a16="http://schemas.microsoft.com/office/drawing/2014/main" id="{7860791F-54C0-DB1C-C4BF-CE895B3A99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1347300321"/>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587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green and yellow logo&#10;&#10;AI-generated content may be incorrect.">
            <a:extLst>
              <a:ext uri="{FF2B5EF4-FFF2-40B4-BE49-F238E27FC236}">
                <a16:creationId xmlns:a16="http://schemas.microsoft.com/office/drawing/2014/main" id="{FC3CA70C-9124-E1C7-95E0-57C516F7F0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4089681020"/>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6A92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up of a logo&#10;&#10;AI-generated content may be incorrect.">
            <a:extLst>
              <a:ext uri="{FF2B5EF4-FFF2-40B4-BE49-F238E27FC236}">
                <a16:creationId xmlns:a16="http://schemas.microsoft.com/office/drawing/2014/main" id="{DD1E854E-9272-3678-47F0-AF511A7FF5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40086908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A4F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screenshot of a phone&#10;&#10;Description automatically generated">
            <a:extLst>
              <a:ext uri="{FF2B5EF4-FFF2-40B4-BE49-F238E27FC236}">
                <a16:creationId xmlns:a16="http://schemas.microsoft.com/office/drawing/2014/main" id="{700E0F15-B6B4-CD7E-9124-AA1A7C1974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10339754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FC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561371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3.xml"/><Relationship Id="rId5" Type="http://schemas.openxmlformats.org/officeDocument/2006/relationships/image" Target="../media/image46.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33.xml"/><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35.xml"/><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image" Target="../media/image80.svg"/><Relationship Id="rId5" Type="http://schemas.openxmlformats.org/officeDocument/2006/relationships/image" Target="../media/image79.svg"/><Relationship Id="rId4" Type="http://schemas.openxmlformats.org/officeDocument/2006/relationships/image" Target="../media/image78.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8.tiff"/><Relationship Id="rId5" Type="http://schemas.openxmlformats.org/officeDocument/2006/relationships/image" Target="../media/image27.em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4" name="Picture 3" descr="A logo for a software suite&#10;&#10;AI-generated content may be incorrect.">
            <a:extLst>
              <a:ext uri="{FF2B5EF4-FFF2-40B4-BE49-F238E27FC236}">
                <a16:creationId xmlns:a16="http://schemas.microsoft.com/office/drawing/2014/main" id="{03B6E26E-D057-6E92-BAFE-49477DDD7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F2F8FE09-4710-C539-E800-F5D4DCF75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974" y="5913438"/>
            <a:ext cx="2520052" cy="341012"/>
          </a:xfrm>
          <a:prstGeom prst="rect">
            <a:avLst/>
          </a:prstGeom>
        </p:spPr>
      </p:pic>
    </p:spTree>
    <p:extLst>
      <p:ext uri="{BB962C8B-B14F-4D97-AF65-F5344CB8AC3E}">
        <p14:creationId xmlns:p14="http://schemas.microsoft.com/office/powerpoint/2010/main" val="1194073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red and white logo&#10;&#10;AI-generated content may be incorrect.">
            <a:extLst>
              <a:ext uri="{FF2B5EF4-FFF2-40B4-BE49-F238E27FC236}">
                <a16:creationId xmlns:a16="http://schemas.microsoft.com/office/drawing/2014/main" id="{D88BFFF8-5271-661D-7D7D-7BDF7EA82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29BB4667-1FF3-3D4D-4CB9-7F9C58A77117}"/>
              </a:ext>
            </a:extLst>
          </p:cNvPr>
          <p:cNvSpPr txBox="1"/>
          <p:nvPr/>
        </p:nvSpPr>
        <p:spPr>
          <a:xfrm>
            <a:off x="1572417" y="1528938"/>
            <a:ext cx="4117300" cy="316433"/>
          </a:xfrm>
          <a:prstGeom prst="rect">
            <a:avLst/>
          </a:prstGeom>
          <a:noFill/>
        </p:spPr>
        <p:txBody>
          <a:bodyPr wrap="square" lIns="0" rIns="0">
            <a:spAutoFit/>
          </a:bodyPr>
          <a:lstStyle/>
          <a:p>
            <a:pPr defTabSz="913834" fontAlgn="base">
              <a:lnSpc>
                <a:spcPct val="110000"/>
              </a:lnSpc>
              <a:spcAft>
                <a:spcPts val="600"/>
              </a:spcAft>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Multi-Material Modeling, FE Analysis and Design</a:t>
            </a:r>
          </a:p>
        </p:txBody>
      </p:sp>
      <p:sp>
        <p:nvSpPr>
          <p:cNvPr id="2" name="Content Placeholder 2">
            <a:extLst>
              <a:ext uri="{FF2B5EF4-FFF2-40B4-BE49-F238E27FC236}">
                <a16:creationId xmlns:a16="http://schemas.microsoft.com/office/drawing/2014/main" id="{63C468E5-D09F-C530-A936-06344E526CDB}"/>
              </a:ext>
            </a:extLst>
          </p:cNvPr>
          <p:cNvSpPr txBox="1">
            <a:spLocks/>
          </p:cNvSpPr>
          <p:nvPr/>
        </p:nvSpPr>
        <p:spPr>
          <a:xfrm>
            <a:off x="775028" y="2399931"/>
            <a:ext cx="5320972" cy="3713852"/>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Font typeface="Arial" panose="020B0604020202020204" pitchFamily="34" charset="0"/>
              <a:buNone/>
            </a:pPr>
            <a:r>
              <a:rPr lang="en-US" sz="1400" b="1">
                <a:solidFill>
                  <a:srgbClr val="E11B22"/>
                </a:solidFill>
                <a:latin typeface="Oxanium" pitchFamily="2" charset="77"/>
                <a:ea typeface="Open Sans" panose="020B0606030504020204" pitchFamily="34" charset="0"/>
                <a:cs typeface="Open Sans" panose="020B0606030504020204" pitchFamily="34" charset="0"/>
              </a:rPr>
              <a:t>Main Capabilities:</a:t>
            </a:r>
          </a:p>
          <a:p>
            <a:pPr marL="266700"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Flexible </a:t>
            </a:r>
            <a:r>
              <a:rPr lang="en-US" sz="14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2D</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and </a:t>
            </a:r>
            <a:r>
              <a:rPr lang="en-US" sz="14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3D True Structural BIM </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Modelling</a:t>
            </a:r>
          </a:p>
          <a:p>
            <a:pPr marL="266700"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Multi-material Modelling with </a:t>
            </a:r>
            <a:r>
              <a:rPr lang="en-US" sz="14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Physical Objects</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p>
          <a:p>
            <a:pPr marL="266700"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Analysis and Detailed Design to </a:t>
            </a:r>
            <a:r>
              <a:rPr lang="en-US" sz="14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International Seismic and Design Codes</a:t>
            </a:r>
          </a:p>
          <a:p>
            <a:pPr marL="266700" lvl="1">
              <a:lnSpc>
                <a:spcPct val="100000"/>
              </a:lnSpc>
              <a:spcBef>
                <a:spcPts val="843"/>
              </a:spcBef>
            </a:pPr>
            <a:r>
              <a:rPr lang="en-US" sz="14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Seismic Assessment, Retrofitting and Seismic Isolators</a:t>
            </a:r>
          </a:p>
          <a:p>
            <a:pPr marL="266700"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Full design reporting and quantity takeoff</a:t>
            </a:r>
          </a:p>
          <a:p>
            <a:pPr marL="266700"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Links with </a:t>
            </a:r>
            <a:r>
              <a:rPr lang="en-US" sz="1400" b="1"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Prota</a:t>
            </a:r>
            <a:r>
              <a:rPr lang="en-US"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Details</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for </a:t>
            </a:r>
            <a:r>
              <a:rPr lang="en-US" sz="14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Automated Drawings</a:t>
            </a:r>
          </a:p>
          <a:p>
            <a:pPr marL="266700" lvl="1">
              <a:lnSpc>
                <a:spcPct val="100000"/>
              </a:lnSpc>
              <a:spcBef>
                <a:spcPts val="843"/>
              </a:spcBef>
            </a:pPr>
            <a:r>
              <a:rPr lang="en-US" sz="14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SAF Integration </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and</a:t>
            </a:r>
            <a:r>
              <a:rPr lang="en-US" sz="14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IFC </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Import/Export</a:t>
            </a:r>
          </a:p>
        </p:txBody>
      </p:sp>
      <p:pic>
        <p:nvPicPr>
          <p:cNvPr id="4" name="Picture 3" descr="A black and red logo&#10;&#10;Description automatically generated">
            <a:extLst>
              <a:ext uri="{FF2B5EF4-FFF2-40B4-BE49-F238E27FC236}">
                <a16:creationId xmlns:a16="http://schemas.microsoft.com/office/drawing/2014/main" id="{332F210E-AA8B-F06E-28B2-150F0ECBF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140" y="917477"/>
            <a:ext cx="3844544" cy="625856"/>
          </a:xfrm>
          <a:prstGeom prst="rect">
            <a:avLst/>
          </a:prstGeom>
        </p:spPr>
      </p:pic>
    </p:spTree>
    <p:extLst>
      <p:ext uri="{BB962C8B-B14F-4D97-AF65-F5344CB8AC3E}">
        <p14:creationId xmlns:p14="http://schemas.microsoft.com/office/powerpoint/2010/main" val="39141001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2076EE-0379-433C-CEAE-80DFFECAEE8B}"/>
              </a:ext>
            </a:extLst>
          </p:cNvPr>
          <p:cNvSpPr txBox="1"/>
          <p:nvPr/>
        </p:nvSpPr>
        <p:spPr>
          <a:xfrm>
            <a:off x="1587735" y="1535343"/>
            <a:ext cx="3994668" cy="316433"/>
          </a:xfrm>
          <a:prstGeom prst="rect">
            <a:avLst/>
          </a:prstGeom>
          <a:noFill/>
        </p:spPr>
        <p:txBody>
          <a:bodyPr wrap="square" lIns="0" rIns="0">
            <a:spAutoFit/>
          </a:bodyPr>
          <a:lstStyle/>
          <a:p>
            <a:pPr marL="0" indent="0" algn="l" defTabSz="913834" fontAlgn="base">
              <a:lnSpc>
                <a:spcPct val="110000"/>
              </a:lnSpc>
              <a:spcBef>
                <a:spcPts val="0"/>
              </a:spcBef>
              <a:spcAft>
                <a:spcPts val="1200"/>
              </a:spcAft>
              <a:buNone/>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Automated and Interactive RC Detail Drawings</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endPar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968EDE93-B42A-E097-7B6A-62FDBE797EBD}"/>
              </a:ext>
            </a:extLst>
          </p:cNvPr>
          <p:cNvSpPr txBox="1">
            <a:spLocks/>
          </p:cNvSpPr>
          <p:nvPr/>
        </p:nvSpPr>
        <p:spPr>
          <a:xfrm>
            <a:off x="776530" y="2401155"/>
            <a:ext cx="4976570" cy="4000757"/>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587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pPr>
            <a:r>
              <a:rPr lang="en-US" sz="1400">
                <a:solidFill>
                  <a:srgbClr val="F58220"/>
                </a:solidFill>
                <a:latin typeface="Oxanium" pitchFamily="2" charset="77"/>
                <a:ea typeface="Open Sans" panose="020B0606030504020204" pitchFamily="34" charset="0"/>
                <a:cs typeface="Open Sans" panose="020B0606030504020204" pitchFamily="34" charset="0"/>
              </a:rPr>
              <a:t>Main Capabilities:</a:t>
            </a:r>
          </a:p>
          <a:p>
            <a:pPr marL="266700" lvl="1">
              <a:lnSpc>
                <a:spcPct val="100000"/>
              </a:lnSpc>
              <a:spcBef>
                <a:spcPts val="843"/>
              </a:spcBef>
            </a:pP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a:t>
            </a:r>
            <a:r>
              <a:rPr lang="en-US"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tructural</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details rapidly with intelligent objects/templates </a:t>
            </a:r>
            <a:endPar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pPr marL="266700"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Full</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 Partial </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quantity take off</a:t>
            </a:r>
          </a:p>
          <a:p>
            <a:pPr marL="266700"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Links with </a:t>
            </a:r>
            <a:r>
              <a:rPr lang="tr-TR" sz="14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Prota</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Structure</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for </a:t>
            </a:r>
            <a:r>
              <a:rPr lang="tr-TR" sz="14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a:t>
            </a:r>
            <a:r>
              <a:rPr lang="en-US" sz="1400" b="1"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utomated</a:t>
            </a:r>
            <a:r>
              <a:rPr lang="en-US" sz="14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4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a:t>
            </a:r>
            <a:r>
              <a:rPr lang="en-US" sz="1400" b="1"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rawings</a:t>
            </a:r>
            <a:endParaRPr lang="en-US" sz="14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pPr marL="266700" lvl="1">
              <a:lnSpc>
                <a:spcPct val="100000"/>
              </a:lnSpc>
              <a:spcBef>
                <a:spcPts val="843"/>
              </a:spcBef>
            </a:pPr>
            <a:r>
              <a:rPr lang="en-GB"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Manage and update details when model and design changes occur</a:t>
            </a:r>
            <a:endPar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pPr marL="266700"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Component design library with detailing</a:t>
            </a:r>
            <a:endPar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pPr marL="266700"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Sheet management using multiple files and title blocks</a:t>
            </a:r>
          </a:p>
          <a:p>
            <a:pPr marL="266700"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Powerful CAD Engine</a:t>
            </a:r>
          </a:p>
        </p:txBody>
      </p:sp>
      <p:pic>
        <p:nvPicPr>
          <p:cNvPr id="3" name="Picture 2" descr="A black and grey logo&#10;&#10;Description automatically generated with medium confidence">
            <a:extLst>
              <a:ext uri="{FF2B5EF4-FFF2-40B4-BE49-F238E27FC236}">
                <a16:creationId xmlns:a16="http://schemas.microsoft.com/office/drawing/2014/main" id="{ABB569FE-BBD4-B346-3BCB-F47F33C34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908050"/>
            <a:ext cx="3446272" cy="625856"/>
          </a:xfrm>
          <a:prstGeom prst="rect">
            <a:avLst/>
          </a:prstGeom>
        </p:spPr>
      </p:pic>
    </p:spTree>
    <p:extLst>
      <p:ext uri="{BB962C8B-B14F-4D97-AF65-F5344CB8AC3E}">
        <p14:creationId xmlns:p14="http://schemas.microsoft.com/office/powerpoint/2010/main" val="7091453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F56D87-A1D0-4B64-CAA6-F8CA96752127}"/>
              </a:ext>
            </a:extLst>
          </p:cNvPr>
          <p:cNvSpPr txBox="1"/>
          <p:nvPr/>
        </p:nvSpPr>
        <p:spPr>
          <a:xfrm>
            <a:off x="1575458" y="1542334"/>
            <a:ext cx="4224343" cy="307777"/>
          </a:xfrm>
          <a:prstGeom prst="rect">
            <a:avLst/>
          </a:prstGeom>
          <a:noFill/>
        </p:spPr>
        <p:txBody>
          <a:bodyPr wrap="square" lIns="0" rIns="0">
            <a:spAutoFit/>
          </a:bodyPr>
          <a:lstStyle/>
          <a:p>
            <a:pPr marL="0" indent="0" defTabSz="913834" fontAlgn="base">
              <a:spcBef>
                <a:spcPts val="0"/>
              </a:spcBef>
              <a:spcAft>
                <a:spcPts val="1200"/>
              </a:spcAft>
              <a:buNone/>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Steel Connection Design, Detailing and Fabrication</a:t>
            </a:r>
          </a:p>
        </p:txBody>
      </p:sp>
      <p:sp>
        <p:nvSpPr>
          <p:cNvPr id="5" name="Content Placeholder 2">
            <a:extLst>
              <a:ext uri="{FF2B5EF4-FFF2-40B4-BE49-F238E27FC236}">
                <a16:creationId xmlns:a16="http://schemas.microsoft.com/office/drawing/2014/main" id="{762BB0DC-E22C-5E59-7ADB-079E816F81C3}"/>
              </a:ext>
            </a:extLst>
          </p:cNvPr>
          <p:cNvSpPr txBox="1">
            <a:spLocks/>
          </p:cNvSpPr>
          <p:nvPr/>
        </p:nvSpPr>
        <p:spPr>
          <a:xfrm>
            <a:off x="780560" y="2399355"/>
            <a:ext cx="5184394" cy="3851341"/>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6A92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pPr>
            <a:r>
              <a:rPr lang="en-US" sz="1400">
                <a:solidFill>
                  <a:srgbClr val="0DB14B"/>
                </a:solidFill>
                <a:latin typeface="Oxanium" pitchFamily="2" charset="77"/>
                <a:ea typeface="Open Sans" panose="020B0606030504020204" pitchFamily="34" charset="0"/>
                <a:cs typeface="Open Sans" panose="020B0606030504020204" pitchFamily="34" charset="0"/>
              </a:rPr>
              <a:t>Main Capabilities:</a:t>
            </a:r>
          </a:p>
          <a:p>
            <a:pPr marL="360363" lvl="1">
              <a:lnSpc>
                <a:spcPct val="100000"/>
              </a:lnSpc>
              <a:spcBef>
                <a:spcPts val="843"/>
              </a:spcBef>
            </a:pP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a:t>
            </a:r>
            <a:r>
              <a:rPr lang="en-US"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erform</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automated steel connection design </a:t>
            </a:r>
            <a:endPar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pPr marL="360363"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Take models designed in </a:t>
            </a:r>
            <a:r>
              <a:rPr lang="en-US" sz="1400" b="1"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Prota</a:t>
            </a:r>
            <a:r>
              <a:rPr lang="en-US"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Structure</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directly into </a:t>
            </a:r>
            <a:r>
              <a:rPr lang="en-US" sz="1400" b="1"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Prota</a:t>
            </a:r>
            <a:r>
              <a:rPr lang="en-US"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Steel</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endPar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pPr marL="360363"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Visualize and coordinate models in 3D, add ancillary steelwork, and fully quantify your projects </a:t>
            </a:r>
            <a:endPar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pPr marL="360363" lvl="1">
              <a:lnSpc>
                <a:spcPct val="100000"/>
              </a:lnSpc>
              <a:spcBef>
                <a:spcPts val="843"/>
              </a:spcBef>
            </a:pP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R</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educe design and detailing time by automatically producing high quality engineering drawings </a:t>
            </a:r>
            <a:endPar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pPr marL="360363" lvl="1">
              <a:lnSpc>
                <a:spcPct val="100000"/>
              </a:lnSpc>
              <a:spcBef>
                <a:spcPts val="843"/>
              </a:spcBef>
            </a:pP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a:t>
            </a:r>
            <a:r>
              <a:rPr lang="en-US"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oordinat</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e</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your projects with other leading BIM platforms</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including Autodesk Revit and TeklaStructures</a:t>
            </a:r>
          </a:p>
        </p:txBody>
      </p:sp>
      <p:pic>
        <p:nvPicPr>
          <p:cNvPr id="2" name="Picture 1" descr="A black and grey logo&#10;&#10;Description automatically generated">
            <a:extLst>
              <a:ext uri="{FF2B5EF4-FFF2-40B4-BE49-F238E27FC236}">
                <a16:creationId xmlns:a16="http://schemas.microsoft.com/office/drawing/2014/main" id="{355B9A6D-6C97-9829-7F70-12BBBFA8F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140" y="917477"/>
            <a:ext cx="3169920" cy="625856"/>
          </a:xfrm>
          <a:prstGeom prst="rect">
            <a:avLst/>
          </a:prstGeom>
        </p:spPr>
      </p:pic>
    </p:spTree>
    <p:extLst>
      <p:ext uri="{BB962C8B-B14F-4D97-AF65-F5344CB8AC3E}">
        <p14:creationId xmlns:p14="http://schemas.microsoft.com/office/powerpoint/2010/main" val="304378793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A8BB1-D425-196D-30B6-7187C32692B9}"/>
              </a:ext>
            </a:extLst>
          </p:cNvPr>
          <p:cNvSpPr txBox="1"/>
          <p:nvPr/>
        </p:nvSpPr>
        <p:spPr>
          <a:xfrm>
            <a:off x="1567544" y="1534242"/>
            <a:ext cx="2042560" cy="316433"/>
          </a:xfrm>
          <a:prstGeom prst="rect">
            <a:avLst/>
          </a:prstGeom>
          <a:noFill/>
        </p:spPr>
        <p:txBody>
          <a:bodyPr wrap="square" lIns="0" rIns="0">
            <a:spAutoFit/>
          </a:bodyPr>
          <a:lstStyle/>
          <a:p>
            <a:pPr marL="0" lvl="1" indent="0" defTabSz="685811">
              <a:lnSpc>
                <a:spcPct val="110000"/>
              </a:lnSpc>
              <a:spcBef>
                <a:spcPts val="0"/>
              </a:spcBef>
              <a:spcAft>
                <a:spcPts val="1200"/>
              </a:spcAft>
              <a:buNone/>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BIM Collaboration Tools</a:t>
            </a:r>
          </a:p>
        </p:txBody>
      </p:sp>
      <p:sp>
        <p:nvSpPr>
          <p:cNvPr id="2" name="Content Placeholder 2">
            <a:extLst>
              <a:ext uri="{FF2B5EF4-FFF2-40B4-BE49-F238E27FC236}">
                <a16:creationId xmlns:a16="http://schemas.microsoft.com/office/drawing/2014/main" id="{840FFBBB-6F46-3D8A-1EC5-C77487C8344E}"/>
              </a:ext>
            </a:extLst>
          </p:cNvPr>
          <p:cNvSpPr txBox="1">
            <a:spLocks/>
          </p:cNvSpPr>
          <p:nvPr/>
        </p:nvSpPr>
        <p:spPr>
          <a:xfrm>
            <a:off x="781949" y="2399919"/>
            <a:ext cx="5682351" cy="3403161"/>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A4F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pPr>
            <a:r>
              <a:rPr lang="en-US" sz="1400">
                <a:solidFill>
                  <a:srgbClr val="0071A2"/>
                </a:solidFill>
                <a:latin typeface="Oxanium" pitchFamily="2" charset="77"/>
                <a:ea typeface="Open Sans" panose="020B0606030504020204" pitchFamily="34" charset="0"/>
                <a:cs typeface="Open Sans" panose="020B0606030504020204" pitchFamily="34" charset="0"/>
              </a:rPr>
              <a:t>Main Capabilities:</a:t>
            </a:r>
          </a:p>
          <a:p>
            <a:pPr marL="360363" lvl="1">
              <a:lnSpc>
                <a:spcPct val="100000"/>
              </a:lnSpc>
              <a:spcBef>
                <a:spcPts val="843"/>
              </a:spcBef>
            </a:pP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a:t>
            </a:r>
            <a:r>
              <a:rPr lang="en-US"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ommunicate</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and coordinate models with other project stakeholders </a:t>
            </a:r>
            <a:endPar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pPr marL="360363" lvl="1">
              <a:lnSpc>
                <a:spcPct val="100000"/>
              </a:lnSpc>
              <a:spcBef>
                <a:spcPts val="843"/>
              </a:spcBef>
            </a:pP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Ful </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interoperability</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with</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BIM </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platforms </a:t>
            </a:r>
            <a:r>
              <a:rPr lang="tr-TR"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such</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as</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Autodesk Revit </a:t>
            </a:r>
          </a:p>
          <a:p>
            <a:pPr marL="360363" lvl="1">
              <a:lnSpc>
                <a:spcPct val="100000"/>
              </a:lnSpc>
              <a:spcBef>
                <a:spcPts val="843"/>
              </a:spcBef>
            </a:pP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I</a:t>
            </a:r>
            <a:r>
              <a:rPr lang="en-US"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ntelligent</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model auditing tools</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to</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t</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rack and review changes</a:t>
            </a:r>
            <a:endPar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pPr marL="360363"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Quickly and efficiently coordinate your projects before construction starts and save hours of wasted time</a:t>
            </a:r>
          </a:p>
          <a:p>
            <a:pPr marL="360363"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IFC and SAF Import and Export</a:t>
            </a:r>
          </a:p>
          <a:p>
            <a:pPr marL="360363"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2D and 3D DXF Import and Export</a:t>
            </a:r>
          </a:p>
          <a:p>
            <a:pPr marL="360363" lvl="1">
              <a:lnSpc>
                <a:spcPct val="100000"/>
              </a:lnSpc>
              <a:spcBef>
                <a:spcPts val="843"/>
              </a:spcBef>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Export Analysis Data</a:t>
            </a:r>
            <a:endPar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pic>
        <p:nvPicPr>
          <p:cNvPr id="4" name="Picture 3" descr="A black and grey logo&#10;&#10;Description automatically generated">
            <a:extLst>
              <a:ext uri="{FF2B5EF4-FFF2-40B4-BE49-F238E27FC236}">
                <a16:creationId xmlns:a16="http://schemas.microsoft.com/office/drawing/2014/main" id="{8FFA097E-95EA-9A82-8156-EDBF3C907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908050"/>
            <a:ext cx="2982976" cy="625856"/>
          </a:xfrm>
          <a:prstGeom prst="rect">
            <a:avLst/>
          </a:prstGeom>
        </p:spPr>
      </p:pic>
    </p:spTree>
    <p:extLst>
      <p:ext uri="{BB962C8B-B14F-4D97-AF65-F5344CB8AC3E}">
        <p14:creationId xmlns:p14="http://schemas.microsoft.com/office/powerpoint/2010/main" val="94846497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9AC1CF0C-02DA-8317-BD6E-0E0B6C15FEBC}"/>
              </a:ext>
            </a:extLst>
          </p:cNvPr>
          <p:cNvSpPr/>
          <p:nvPr/>
        </p:nvSpPr>
        <p:spPr>
          <a:xfrm>
            <a:off x="4335126" y="1806039"/>
            <a:ext cx="3521747" cy="1625943"/>
          </a:xfrm>
          <a:prstGeom prst="roundRect">
            <a:avLst/>
          </a:prstGeom>
          <a:solidFill>
            <a:schemeClr val="bg1"/>
          </a:solidFill>
          <a:ln w="15875">
            <a:noFill/>
          </a:ln>
          <a:effectLst>
            <a:outerShdw dist="101600" dir="2700000" algn="tl" rotWithShape="0">
              <a:srgbClr val="E11B22">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5" name="Rounded Rectangle 14">
            <a:extLst>
              <a:ext uri="{FF2B5EF4-FFF2-40B4-BE49-F238E27FC236}">
                <a16:creationId xmlns:a16="http://schemas.microsoft.com/office/drawing/2014/main" id="{AF885FD0-A363-F7A7-0286-5E86CF0C90D8}"/>
              </a:ext>
            </a:extLst>
          </p:cNvPr>
          <p:cNvSpPr/>
          <p:nvPr/>
        </p:nvSpPr>
        <p:spPr>
          <a:xfrm>
            <a:off x="8056541" y="908050"/>
            <a:ext cx="3295671" cy="1625942"/>
          </a:xfrm>
          <a:prstGeom prst="roundRect">
            <a:avLst/>
          </a:prstGeom>
          <a:solidFill>
            <a:schemeClr val="bg1"/>
          </a:solidFill>
          <a:ln w="15875">
            <a:noFill/>
          </a:ln>
          <a:effectLst>
            <a:outerShdw dist="101600" dir="2700000" algn="tl" rotWithShape="0">
              <a:srgbClr val="F5822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7" name="Rounded Rectangle 16">
            <a:extLst>
              <a:ext uri="{FF2B5EF4-FFF2-40B4-BE49-F238E27FC236}">
                <a16:creationId xmlns:a16="http://schemas.microsoft.com/office/drawing/2014/main" id="{256711DE-E5F2-2296-2A12-ED9EA4FCADC3}"/>
              </a:ext>
            </a:extLst>
          </p:cNvPr>
          <p:cNvSpPr/>
          <p:nvPr/>
        </p:nvSpPr>
        <p:spPr>
          <a:xfrm>
            <a:off x="886289" y="3627977"/>
            <a:ext cx="10465924" cy="2285461"/>
          </a:xfrm>
          <a:prstGeom prst="roundRect">
            <a:avLst/>
          </a:prstGeom>
          <a:solidFill>
            <a:schemeClr val="bg1"/>
          </a:solidFill>
          <a:ln>
            <a:noFill/>
          </a:ln>
          <a:effectLst>
            <a:outerShdw dist="101600" dir="2700000" algn="tl" rotWithShape="0">
              <a:srgbClr val="0071A2">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6" name="Rounded Rectangle 15">
            <a:extLst>
              <a:ext uri="{FF2B5EF4-FFF2-40B4-BE49-F238E27FC236}">
                <a16:creationId xmlns:a16="http://schemas.microsoft.com/office/drawing/2014/main" id="{F012C405-3A06-C2DC-6351-755DF43123E7}"/>
              </a:ext>
            </a:extLst>
          </p:cNvPr>
          <p:cNvSpPr/>
          <p:nvPr/>
        </p:nvSpPr>
        <p:spPr>
          <a:xfrm>
            <a:off x="886289" y="908049"/>
            <a:ext cx="3249168" cy="1941823"/>
          </a:xfrm>
          <a:prstGeom prst="roundRect">
            <a:avLst/>
          </a:prstGeom>
          <a:solidFill>
            <a:schemeClr val="bg1"/>
          </a:solidFill>
          <a:ln w="15875">
            <a:noFill/>
          </a:ln>
          <a:effectLst>
            <a:outerShdw dist="101600" dir="2700000" algn="tl" rotWithShape="0">
              <a:srgbClr val="0DB14B">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9" name="Content Placeholder 1">
            <a:extLst>
              <a:ext uri="{FF2B5EF4-FFF2-40B4-BE49-F238E27FC236}">
                <a16:creationId xmlns:a16="http://schemas.microsoft.com/office/drawing/2014/main" id="{11F0C49E-3BBC-4E63-BCA7-25CA9842FB19}"/>
              </a:ext>
            </a:extLst>
          </p:cNvPr>
          <p:cNvSpPr txBox="1">
            <a:spLocks/>
          </p:cNvSpPr>
          <p:nvPr/>
        </p:nvSpPr>
        <p:spPr>
          <a:xfrm>
            <a:off x="7801638" y="3854681"/>
            <a:ext cx="3096000" cy="848783"/>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Analysis Data </a:t>
            </a:r>
            <a:r>
              <a:rPr lang="tr-TR" sz="1400" b="1" kern="0" err="1">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Communication</a:t>
            </a:r>
            <a:endParaRPr lang="tr-TR"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endParaRPr>
          </a:p>
          <a:p>
            <a:pPr eaLnBrk="1" hangingPunct="1">
              <a:lnSpc>
                <a:spcPct val="150000"/>
              </a:lnSpc>
              <a:spcBef>
                <a:spcPts val="0"/>
              </a:spcBef>
              <a:buNone/>
            </a:pPr>
            <a:r>
              <a:rPr lang="tr-TR"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400" kern="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OpenSees</a:t>
            </a:r>
            <a:r>
              <a:rPr lang="tr-TR"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&amp; </a:t>
            </a:r>
            <a:r>
              <a:rPr lang="tr-TR" sz="1400" kern="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Other</a:t>
            </a:r>
            <a:r>
              <a:rPr lang="tr-TR"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Analysis </a:t>
            </a:r>
          </a:p>
          <a:p>
            <a:pPr eaLnBrk="1" hangingPunct="1">
              <a:spcBef>
                <a:spcPts val="0"/>
              </a:spcBef>
              <a:buNone/>
            </a:pPr>
            <a:r>
              <a:rPr lang="tr-TR"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Software </a:t>
            </a:r>
            <a:r>
              <a:rPr lang="tr-TR" sz="1400" kern="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Results</a:t>
            </a:r>
            <a:r>
              <a:rPr lang="tr-TR"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400" kern="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to</a:t>
            </a:r>
            <a:r>
              <a:rPr lang="tr-TR"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Excel CSV</a:t>
            </a:r>
            <a:endParaRPr lang="en-US"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76" name="Content Placeholder 1">
            <a:extLst>
              <a:ext uri="{FF2B5EF4-FFF2-40B4-BE49-F238E27FC236}">
                <a16:creationId xmlns:a16="http://schemas.microsoft.com/office/drawing/2014/main" id="{0AECBB48-35F4-4B15-9E9D-8D6FAA32DC2B}"/>
              </a:ext>
            </a:extLst>
          </p:cNvPr>
          <p:cNvSpPr txBox="1">
            <a:spLocks/>
          </p:cNvSpPr>
          <p:nvPr/>
        </p:nvSpPr>
        <p:spPr>
          <a:xfrm>
            <a:off x="7801638" y="5114674"/>
            <a:ext cx="3096000" cy="571620"/>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en-US"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Bi-directional Bespoke BIM Link </a:t>
            </a:r>
          </a:p>
          <a:p>
            <a:pPr eaLnBrk="1" hangingPunct="1">
              <a:buFontTx/>
              <a:buNone/>
            </a:pPr>
            <a:r>
              <a:rPr lang="en-US"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with Revit</a:t>
            </a:r>
          </a:p>
        </p:txBody>
      </p:sp>
      <p:sp>
        <p:nvSpPr>
          <p:cNvPr id="90" name="TextBox 89">
            <a:extLst>
              <a:ext uri="{FF2B5EF4-FFF2-40B4-BE49-F238E27FC236}">
                <a16:creationId xmlns:a16="http://schemas.microsoft.com/office/drawing/2014/main" id="{D549891B-B437-4AED-B194-ED830DD03A3B}"/>
              </a:ext>
            </a:extLst>
          </p:cNvPr>
          <p:cNvSpPr txBox="1"/>
          <p:nvPr/>
        </p:nvSpPr>
        <p:spPr>
          <a:xfrm>
            <a:off x="8405685" y="1609979"/>
            <a:ext cx="2655035" cy="811954"/>
          </a:xfrm>
          <a:prstGeom prst="rect">
            <a:avLst/>
          </a:prstGeom>
          <a:noFill/>
        </p:spPr>
        <p:txBody>
          <a:bodyPr wrap="square">
            <a:spAutoFit/>
          </a:bodyPr>
          <a:lstStyle/>
          <a:p>
            <a:pPr marL="0" indent="0" eaLnBrk="1" hangingPunct="1">
              <a:spcBef>
                <a:spcPts val="0"/>
              </a:spcBef>
              <a:buNone/>
            </a:pPr>
            <a:r>
              <a:rPr lang="tr-TR"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Automated </a:t>
            </a:r>
            <a:r>
              <a:rPr lang="en-GB"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&amp;</a:t>
            </a:r>
            <a:r>
              <a:rPr lang="tr-TR"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 Interactive </a:t>
            </a:r>
            <a:r>
              <a:rPr lang="en-US"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RC </a:t>
            </a:r>
            <a:r>
              <a:rPr lang="tr-TR" sz="1400" b="1" kern="0" err="1">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Detail</a:t>
            </a:r>
            <a:r>
              <a:rPr lang="tr-TR"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 </a:t>
            </a:r>
            <a:r>
              <a:rPr lang="tr-TR" sz="1400" b="1" kern="0" err="1">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Drawings</a:t>
            </a:r>
            <a:endParaRPr lang="tr-TR"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endParaRPr>
          </a:p>
          <a:p>
            <a:pPr>
              <a:lnSpc>
                <a:spcPct val="150000"/>
              </a:lnSpc>
            </a:pPr>
            <a:r>
              <a:rPr lang="tr-TR"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DWG </a:t>
            </a:r>
            <a:r>
              <a:rPr lang="tr-TR" sz="1400" kern="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and</a:t>
            </a:r>
            <a:r>
              <a:rPr lang="tr-TR"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DXF</a:t>
            </a:r>
            <a:endParaRPr lang="en-US"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97" name="Content Placeholder 1">
            <a:extLst>
              <a:ext uri="{FF2B5EF4-FFF2-40B4-BE49-F238E27FC236}">
                <a16:creationId xmlns:a16="http://schemas.microsoft.com/office/drawing/2014/main" id="{7636C72D-E21D-4094-9C07-2E1A0B30964F}"/>
              </a:ext>
            </a:extLst>
          </p:cNvPr>
          <p:cNvSpPr txBox="1">
            <a:spLocks/>
          </p:cNvSpPr>
          <p:nvPr/>
        </p:nvSpPr>
        <p:spPr>
          <a:xfrm>
            <a:off x="1211701" y="1609978"/>
            <a:ext cx="2699347" cy="1239894"/>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marL="0" indent="0" eaLnBrk="1" hangingPunct="1">
              <a:spcBef>
                <a:spcPts val="0"/>
              </a:spcBef>
              <a:buNone/>
            </a:pPr>
            <a:r>
              <a:rPr lang="tr-TR"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Steel Connections and Detail Drawings</a:t>
            </a:r>
            <a:r>
              <a:rPr lang="en-US"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 </a:t>
            </a:r>
            <a:r>
              <a:rPr lang="en-GB"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for</a:t>
            </a:r>
            <a:r>
              <a:rPr lang="tr-TR"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 </a:t>
            </a:r>
            <a:r>
              <a:rPr lang="en-GB"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F</a:t>
            </a:r>
            <a:r>
              <a:rPr lang="tr-TR" sz="1400" b="1" kern="0" err="1">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abrication</a:t>
            </a:r>
            <a:endParaRPr lang="tr-TR"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endParaRPr>
          </a:p>
          <a:p>
            <a:pPr marL="0" indent="0" eaLnBrk="1" hangingPunct="1">
              <a:lnSpc>
                <a:spcPct val="150000"/>
              </a:lnSpc>
              <a:spcBef>
                <a:spcPts val="0"/>
              </a:spcBef>
              <a:buNone/>
            </a:pPr>
            <a:r>
              <a:rPr lang="tr-TR"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DXF </a:t>
            </a:r>
            <a:r>
              <a:rPr lang="tr-TR" sz="1400" kern="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and</a:t>
            </a:r>
            <a:r>
              <a:rPr lang="tr-TR"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CNC Data</a:t>
            </a:r>
          </a:p>
          <a:p>
            <a:pPr marL="0" indent="0" eaLnBrk="1" hangingPunct="1">
              <a:lnSpc>
                <a:spcPct val="150000"/>
              </a:lnSpc>
              <a:spcBef>
                <a:spcPts val="0"/>
              </a:spcBef>
              <a:buNone/>
            </a:pPr>
            <a:r>
              <a:rPr lang="en-US"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en-US" sz="1400" kern="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IdeaStatica</a:t>
            </a:r>
            <a:r>
              <a:rPr lang="en-US"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Export </a:t>
            </a:r>
          </a:p>
        </p:txBody>
      </p:sp>
      <p:sp>
        <p:nvSpPr>
          <p:cNvPr id="59" name="Content Placeholder 1">
            <a:extLst>
              <a:ext uri="{FF2B5EF4-FFF2-40B4-BE49-F238E27FC236}">
                <a16:creationId xmlns:a16="http://schemas.microsoft.com/office/drawing/2014/main" id="{A8F4F286-5184-44C5-8BBF-618864795C52}"/>
              </a:ext>
            </a:extLst>
          </p:cNvPr>
          <p:cNvSpPr txBox="1">
            <a:spLocks/>
          </p:cNvSpPr>
          <p:nvPr/>
        </p:nvSpPr>
        <p:spPr>
          <a:xfrm>
            <a:off x="1537422" y="5114674"/>
            <a:ext cx="3096000" cy="596319"/>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3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Bi-directional IFC and SAF Links</a:t>
            </a:r>
          </a:p>
          <a:p>
            <a:pPr eaLnBrk="1" hangingPunct="1">
              <a:lnSpc>
                <a:spcPct val="110000"/>
              </a:lnSpc>
              <a:buFontTx/>
              <a:buNone/>
            </a:pPr>
            <a:r>
              <a:rPr lang="tr-TR" sz="13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2D and 3D DXF</a:t>
            </a:r>
            <a:endParaRPr lang="en-US" sz="13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endParaRPr>
          </a:p>
        </p:txBody>
      </p:sp>
      <p:sp>
        <p:nvSpPr>
          <p:cNvPr id="112" name="Content Placeholder 1">
            <a:extLst>
              <a:ext uri="{FF2B5EF4-FFF2-40B4-BE49-F238E27FC236}">
                <a16:creationId xmlns:a16="http://schemas.microsoft.com/office/drawing/2014/main" id="{B2938181-298B-4483-AF1A-39FF003F0C46}"/>
              </a:ext>
            </a:extLst>
          </p:cNvPr>
          <p:cNvSpPr txBox="1">
            <a:spLocks/>
          </p:cNvSpPr>
          <p:nvPr/>
        </p:nvSpPr>
        <p:spPr>
          <a:xfrm>
            <a:off x="1527063" y="3854681"/>
            <a:ext cx="3096000" cy="599537"/>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Design Reports, Data </a:t>
            </a:r>
            <a:r>
              <a:rPr lang="tr-TR" sz="1400" b="1" kern="0" err="1">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and</a:t>
            </a:r>
            <a:r>
              <a:rPr lang="tr-TR"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 </a:t>
            </a:r>
            <a:r>
              <a:rPr lang="tr-TR" sz="1400" b="1" kern="0" err="1">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Images</a:t>
            </a:r>
            <a:endParaRPr lang="tr-TR"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endParaRPr>
          </a:p>
          <a:p>
            <a:pPr eaLnBrk="1" hangingPunct="1">
              <a:lnSpc>
                <a:spcPct val="150000"/>
              </a:lnSpc>
              <a:buNone/>
            </a:pPr>
            <a:r>
              <a:rPr lang="tr-TR"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Office, 2D&amp;3D PDF, </a:t>
            </a:r>
            <a:r>
              <a:rPr lang="tr-TR" sz="1400" kern="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Print</a:t>
            </a:r>
            <a:endParaRPr lang="en-US" sz="1400" kern="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114" name="TextBox 113">
            <a:extLst>
              <a:ext uri="{FF2B5EF4-FFF2-40B4-BE49-F238E27FC236}">
                <a16:creationId xmlns:a16="http://schemas.microsoft.com/office/drawing/2014/main" id="{117AA897-2146-4107-9925-C57BE2709A3E}"/>
              </a:ext>
            </a:extLst>
          </p:cNvPr>
          <p:cNvSpPr txBox="1"/>
          <p:nvPr/>
        </p:nvSpPr>
        <p:spPr>
          <a:xfrm>
            <a:off x="4427992" y="2550580"/>
            <a:ext cx="3350296" cy="523220"/>
          </a:xfrm>
          <a:prstGeom prst="rect">
            <a:avLst/>
          </a:prstGeom>
          <a:noFill/>
        </p:spPr>
        <p:txBody>
          <a:bodyPr wrap="square">
            <a:spAutoFit/>
          </a:bodyPr>
          <a:lstStyle/>
          <a:p>
            <a:pPr marL="0" indent="0" algn="ctr" eaLnBrk="1" hangingPunct="1">
              <a:spcBef>
                <a:spcPts val="0"/>
              </a:spcBef>
              <a:buNone/>
            </a:pPr>
            <a:r>
              <a:rPr lang="tr-TR"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Focused Solution for modeling, </a:t>
            </a:r>
          </a:p>
          <a:p>
            <a:pPr marL="0" indent="0" algn="ctr" eaLnBrk="1" hangingPunct="1">
              <a:spcBef>
                <a:spcPts val="0"/>
              </a:spcBef>
              <a:buNone/>
            </a:pPr>
            <a:r>
              <a:rPr lang="tr-TR"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FE Analysis and Code-based Design</a:t>
            </a:r>
            <a:endParaRPr lang="en-US" sz="1400" b="1" kern="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endParaRPr>
          </a:p>
        </p:txBody>
      </p:sp>
      <p:cxnSp>
        <p:nvCxnSpPr>
          <p:cNvPr id="29" name="Straight Connector 28">
            <a:extLst>
              <a:ext uri="{FF2B5EF4-FFF2-40B4-BE49-F238E27FC236}">
                <a16:creationId xmlns:a16="http://schemas.microsoft.com/office/drawing/2014/main" id="{15039BF8-3207-402E-5EF8-430991F56BE0}"/>
              </a:ext>
            </a:extLst>
          </p:cNvPr>
          <p:cNvCxnSpPr>
            <a:cxnSpLocks/>
          </p:cNvCxnSpPr>
          <p:nvPr/>
        </p:nvCxnSpPr>
        <p:spPr>
          <a:xfrm flipH="1">
            <a:off x="874713" y="4000500"/>
            <a:ext cx="576000" cy="0"/>
          </a:xfrm>
          <a:prstGeom prst="line">
            <a:avLst/>
          </a:prstGeom>
          <a:ln w="19050">
            <a:solidFill>
              <a:srgbClr val="0071A2">
                <a:alpha val="50000"/>
              </a:srgb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C657C9-2730-3161-6A8C-DB078C6EBF26}"/>
              </a:ext>
            </a:extLst>
          </p:cNvPr>
          <p:cNvCxnSpPr>
            <a:cxnSpLocks/>
          </p:cNvCxnSpPr>
          <p:nvPr/>
        </p:nvCxnSpPr>
        <p:spPr>
          <a:xfrm flipH="1">
            <a:off x="874713" y="5257800"/>
            <a:ext cx="576000" cy="0"/>
          </a:xfrm>
          <a:prstGeom prst="line">
            <a:avLst/>
          </a:prstGeom>
          <a:ln w="19050">
            <a:solidFill>
              <a:srgbClr val="0071A2">
                <a:alpha val="50000"/>
              </a:srgbClr>
            </a:solidFill>
            <a:head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4504F6-9F05-882D-8FAD-CE84619C430A}"/>
              </a:ext>
            </a:extLst>
          </p:cNvPr>
          <p:cNvCxnSpPr>
            <a:cxnSpLocks/>
          </p:cNvCxnSpPr>
          <p:nvPr/>
        </p:nvCxnSpPr>
        <p:spPr>
          <a:xfrm flipH="1">
            <a:off x="7143629" y="4000500"/>
            <a:ext cx="576000" cy="0"/>
          </a:xfrm>
          <a:prstGeom prst="line">
            <a:avLst/>
          </a:prstGeom>
          <a:ln w="19050">
            <a:solidFill>
              <a:srgbClr val="0071A2">
                <a:alpha val="50000"/>
              </a:srgbClr>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9005BDA-FC3E-AED3-B989-D685215DE3BB}"/>
              </a:ext>
            </a:extLst>
          </p:cNvPr>
          <p:cNvCxnSpPr>
            <a:cxnSpLocks/>
          </p:cNvCxnSpPr>
          <p:nvPr/>
        </p:nvCxnSpPr>
        <p:spPr>
          <a:xfrm flipH="1">
            <a:off x="7143629" y="5257800"/>
            <a:ext cx="576000" cy="0"/>
          </a:xfrm>
          <a:prstGeom prst="line">
            <a:avLst/>
          </a:prstGeom>
          <a:ln w="19050">
            <a:solidFill>
              <a:srgbClr val="0071A2">
                <a:alpha val="50000"/>
              </a:srgbClr>
            </a:solidFill>
            <a:head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213A01-EDB9-92ED-97F3-167F4E2701A5}"/>
              </a:ext>
            </a:extLst>
          </p:cNvPr>
          <p:cNvCxnSpPr>
            <a:cxnSpLocks/>
          </p:cNvCxnSpPr>
          <p:nvPr/>
        </p:nvCxnSpPr>
        <p:spPr>
          <a:xfrm flipH="1">
            <a:off x="874713" y="1758462"/>
            <a:ext cx="288000" cy="0"/>
          </a:xfrm>
          <a:prstGeom prst="line">
            <a:avLst/>
          </a:prstGeom>
          <a:ln w="19050">
            <a:solidFill>
              <a:srgbClr val="0DB14B">
                <a:alpha val="50000"/>
              </a:srgbClr>
            </a:solidFill>
            <a:head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936583-7F94-86BD-C829-B25E7D82455E}"/>
              </a:ext>
            </a:extLst>
          </p:cNvPr>
          <p:cNvCxnSpPr>
            <a:cxnSpLocks/>
          </p:cNvCxnSpPr>
          <p:nvPr/>
        </p:nvCxnSpPr>
        <p:spPr>
          <a:xfrm flipH="1">
            <a:off x="8051788" y="1758462"/>
            <a:ext cx="288000" cy="0"/>
          </a:xfrm>
          <a:prstGeom prst="line">
            <a:avLst/>
          </a:prstGeom>
          <a:ln w="19050">
            <a:solidFill>
              <a:srgbClr val="F58220">
                <a:alpha val="50000"/>
              </a:srgbClr>
            </a:solidFill>
            <a:headEnd type="oval"/>
          </a:ln>
        </p:spPr>
        <p:style>
          <a:lnRef idx="1">
            <a:schemeClr val="accent1"/>
          </a:lnRef>
          <a:fillRef idx="0">
            <a:schemeClr val="accent1"/>
          </a:fillRef>
          <a:effectRef idx="0">
            <a:schemeClr val="accent1"/>
          </a:effectRef>
          <a:fontRef idx="minor">
            <a:schemeClr val="tx1"/>
          </a:fontRef>
        </p:style>
      </p:cxnSp>
      <p:pic>
        <p:nvPicPr>
          <p:cNvPr id="10" name="Picture 9" descr="A red and black sign with white text&#10;&#10;Description automatically generated">
            <a:extLst>
              <a:ext uri="{FF2B5EF4-FFF2-40B4-BE49-F238E27FC236}">
                <a16:creationId xmlns:a16="http://schemas.microsoft.com/office/drawing/2014/main" id="{04E6114B-0A2B-3FB9-C9DB-FA5F3F1F9A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6272" y="2009660"/>
            <a:ext cx="2759456" cy="376936"/>
          </a:xfrm>
          <a:prstGeom prst="rect">
            <a:avLst/>
          </a:prstGeom>
        </p:spPr>
      </p:pic>
      <p:pic>
        <p:nvPicPr>
          <p:cNvPr id="11" name="Picture 10" descr="A black and green logo&#10;&#10;Description automatically generated">
            <a:extLst>
              <a:ext uri="{FF2B5EF4-FFF2-40B4-BE49-F238E27FC236}">
                <a16:creationId xmlns:a16="http://schemas.microsoft.com/office/drawing/2014/main" id="{24E01675-AD77-BB17-65D1-663E4942F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4705" y="1101647"/>
            <a:ext cx="2169160" cy="376936"/>
          </a:xfrm>
          <a:prstGeom prst="rect">
            <a:avLst/>
          </a:prstGeom>
        </p:spPr>
      </p:pic>
      <p:pic>
        <p:nvPicPr>
          <p:cNvPr id="12" name="Picture 11" descr="A black and orange logo&#10;&#10;Description automatically generated">
            <a:extLst>
              <a:ext uri="{FF2B5EF4-FFF2-40B4-BE49-F238E27FC236}">
                <a16:creationId xmlns:a16="http://schemas.microsoft.com/office/drawing/2014/main" id="{4E386B04-89C9-AFCF-A4EB-F3665DF082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0104" y="1107394"/>
            <a:ext cx="2410968" cy="376936"/>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F269227E-78FB-9789-721C-02BE7EBAA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3208" y="4533131"/>
            <a:ext cx="2005584" cy="376936"/>
          </a:xfrm>
          <a:prstGeom prst="rect">
            <a:avLst/>
          </a:prstGeom>
        </p:spPr>
      </p:pic>
    </p:spTree>
    <p:extLst>
      <p:ext uri="{BB962C8B-B14F-4D97-AF65-F5344CB8AC3E}">
        <p14:creationId xmlns:p14="http://schemas.microsoft.com/office/powerpoint/2010/main" val="222481941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black logo&#10;&#10;Description automatically generated">
            <a:extLst>
              <a:ext uri="{FF2B5EF4-FFF2-40B4-BE49-F238E27FC236}">
                <a16:creationId xmlns:a16="http://schemas.microsoft.com/office/drawing/2014/main" id="{0963600C-98FD-55AA-D914-4C81B4E8DAF6}"/>
              </a:ext>
            </a:extLst>
          </p:cNvPr>
          <p:cNvPicPr>
            <a:picLocks noChangeAspect="1"/>
          </p:cNvPicPr>
          <p:nvPr/>
        </p:nvPicPr>
        <p:blipFill>
          <a:blip r:embed="rId3">
            <a:alphaModFix amt="51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64579" y="91903"/>
            <a:ext cx="1496423" cy="1646065"/>
          </a:xfrm>
          <a:prstGeom prst="rect">
            <a:avLst/>
          </a:prstGeom>
        </p:spPr>
      </p:pic>
      <p:sp>
        <p:nvSpPr>
          <p:cNvPr id="2" name="Title 1"/>
          <p:cNvSpPr>
            <a:spLocks noGrp="1"/>
          </p:cNvSpPr>
          <p:nvPr>
            <p:ph type="title" idx="4294967295"/>
          </p:nvPr>
        </p:nvSpPr>
        <p:spPr>
          <a:xfrm>
            <a:off x="874712" y="701578"/>
            <a:ext cx="10477501" cy="439737"/>
          </a:xfrm>
          <a:prstGeom prst="rect">
            <a:avLst/>
          </a:prstGeom>
          <a:noFill/>
        </p:spPr>
        <p:txBody>
          <a:bodyPr>
            <a:noAutofit/>
          </a:bodyPr>
          <a:lstStyle/>
          <a:p>
            <a:pPr algn="ctr" defTabSz="914217"/>
            <a:r>
              <a:rPr lang="en-US" sz="2800" b="1">
                <a:solidFill>
                  <a:schemeClr val="tx1">
                    <a:lumMod val="65000"/>
                    <a:lumOff val="35000"/>
                  </a:schemeClr>
                </a:solidFill>
                <a:latin typeface="Oxanium" pitchFamily="2" charset="77"/>
                <a:ea typeface="Open Sans" panose="020B0606030504020204" pitchFamily="34" charset="0"/>
                <a:cs typeface="Open Sans" panose="020B0606030504020204" pitchFamily="34" charset="0"/>
              </a:rPr>
              <a:t>Product Excellence</a:t>
            </a:r>
          </a:p>
        </p:txBody>
      </p:sp>
      <p:sp>
        <p:nvSpPr>
          <p:cNvPr id="4" name="Content Placeholder 3">
            <a:extLst>
              <a:ext uri="{FF2B5EF4-FFF2-40B4-BE49-F238E27FC236}">
                <a16:creationId xmlns:a16="http://schemas.microsoft.com/office/drawing/2014/main" id="{4DE04699-4729-4CD3-88B3-79D325BCAC4D}"/>
              </a:ext>
            </a:extLst>
          </p:cNvPr>
          <p:cNvSpPr>
            <a:spLocks noGrp="1"/>
          </p:cNvSpPr>
          <p:nvPr>
            <p:ph idx="4294967295"/>
          </p:nvPr>
        </p:nvSpPr>
        <p:spPr>
          <a:xfrm>
            <a:off x="1768633" y="1763326"/>
            <a:ext cx="8654732" cy="753105"/>
          </a:xfrm>
          <a:prstGeom prst="rect">
            <a:avLst/>
          </a:prstGeom>
        </p:spPr>
        <p:txBody>
          <a:bodyPr>
            <a:normAutofit/>
          </a:bodyPr>
          <a:lstStyle/>
          <a:p>
            <a:pPr marL="0" indent="0" algn="ctr">
              <a:lnSpc>
                <a:spcPct val="110000"/>
              </a:lnSpc>
              <a:spcBef>
                <a:spcPts val="0"/>
              </a:spcBef>
              <a:buNone/>
            </a:pPr>
            <a:r>
              <a:rPr lang="en-US" sz="18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Prota</a:t>
            </a:r>
            <a:r>
              <a:rPr lang="en-US" sz="18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Structure is used by thousands of leading engineering consultants around the world to design and deliver their projects quickly and efficiently</a:t>
            </a:r>
            <a:r>
              <a:rPr lang="tr-TR" sz="18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t>
            </a:r>
          </a:p>
        </p:txBody>
      </p:sp>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5899112"/>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a:solidFill>
                <a:schemeClr val="tx1"/>
              </a:solidFill>
            </a:endParaRPr>
          </a:p>
        </p:txBody>
      </p:sp>
      <p:pic>
        <p:nvPicPr>
          <p:cNvPr id="6" name="Picture 5">
            <a:extLst>
              <a:ext uri="{FF2B5EF4-FFF2-40B4-BE49-F238E27FC236}">
                <a16:creationId xmlns:a16="http://schemas.microsoft.com/office/drawing/2014/main" id="{C8C623E0-88DF-4ED5-A32C-6B232B2EAC4B}"/>
              </a:ext>
            </a:extLst>
          </p:cNvPr>
          <p:cNvPicPr>
            <a:picLocks noChangeAspect="1"/>
          </p:cNvPicPr>
          <p:nvPr/>
        </p:nvPicPr>
        <p:blipFill>
          <a:blip r:embed="rId5"/>
          <a:stretch>
            <a:fillRect/>
          </a:stretch>
        </p:blipFill>
        <p:spPr>
          <a:xfrm>
            <a:off x="1409632" y="3830328"/>
            <a:ext cx="9372732" cy="2073409"/>
          </a:xfrm>
          <a:prstGeom prst="rect">
            <a:avLst/>
          </a:prstGeom>
        </p:spPr>
      </p:pic>
      <p:sp>
        <p:nvSpPr>
          <p:cNvPr id="11" name="Content Placeholder 3">
            <a:extLst>
              <a:ext uri="{FF2B5EF4-FFF2-40B4-BE49-F238E27FC236}">
                <a16:creationId xmlns:a16="http://schemas.microsoft.com/office/drawing/2014/main" id="{E05D62F6-F52A-D236-6A81-E165F52EB907}"/>
              </a:ext>
            </a:extLst>
          </p:cNvPr>
          <p:cNvSpPr txBox="1">
            <a:spLocks/>
          </p:cNvSpPr>
          <p:nvPr/>
        </p:nvSpPr>
        <p:spPr>
          <a:xfrm>
            <a:off x="3696627" y="3267225"/>
            <a:ext cx="4798743" cy="25685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1600" b="1">
                <a:solidFill>
                  <a:srgbClr val="E11B22"/>
                </a:solidFill>
                <a:latin typeface="Oxanium" pitchFamily="2" charset="77"/>
                <a:ea typeface="Open Sans" panose="020B0606030504020204" pitchFamily="34" charset="0"/>
                <a:cs typeface="Open Sans" panose="020B0606030504020204" pitchFamily="34" charset="0"/>
              </a:rPr>
              <a:t>Trusted by thousands of great business</a:t>
            </a:r>
            <a:r>
              <a:rPr lang="tr-TR" sz="1600" b="1">
                <a:solidFill>
                  <a:srgbClr val="E11B22"/>
                </a:solidFill>
                <a:latin typeface="Oxanium" pitchFamily="2" charset="77"/>
                <a:ea typeface="Open Sans" panose="020B0606030504020204" pitchFamily="34" charset="0"/>
                <a:cs typeface="Open Sans" panose="020B0606030504020204" pitchFamily="34" charset="0"/>
              </a:rPr>
              <a:t>es</a:t>
            </a:r>
            <a:r>
              <a:rPr lang="en-US" sz="1600" b="1">
                <a:solidFill>
                  <a:srgbClr val="E11B22"/>
                </a:solidFill>
                <a:latin typeface="Oxanium" pitchFamily="2" charset="77"/>
                <a:ea typeface="Open Sans" panose="020B0606030504020204" pitchFamily="34" charset="0"/>
                <a:cs typeface="Open Sans" panose="020B0606030504020204" pitchFamily="34" charset="0"/>
              </a:rPr>
              <a:t> around the world</a:t>
            </a:r>
          </a:p>
        </p:txBody>
      </p:sp>
      <p:cxnSp>
        <p:nvCxnSpPr>
          <p:cNvPr id="12" name="Straight Connector 11">
            <a:extLst>
              <a:ext uri="{FF2B5EF4-FFF2-40B4-BE49-F238E27FC236}">
                <a16:creationId xmlns:a16="http://schemas.microsoft.com/office/drawing/2014/main" id="{122E9659-5B41-4E69-8B70-F8F65F545978}"/>
              </a:ext>
            </a:extLst>
          </p:cNvPr>
          <p:cNvCxnSpPr/>
          <p:nvPr/>
        </p:nvCxnSpPr>
        <p:spPr>
          <a:xfrm flipH="1">
            <a:off x="874713"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9A9EC3-75DC-4E5D-0D8E-9A4265F656E7}"/>
              </a:ext>
            </a:extLst>
          </p:cNvPr>
          <p:cNvCxnSpPr>
            <a:cxnSpLocks/>
          </p:cNvCxnSpPr>
          <p:nvPr/>
        </p:nvCxnSpPr>
        <p:spPr>
          <a:xfrm flipH="1">
            <a:off x="8777741"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94702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380A24-3F0B-9344-7CD8-61B64C374B67}"/>
              </a:ext>
            </a:extLst>
          </p:cNvPr>
          <p:cNvSpPr/>
          <p:nvPr/>
        </p:nvSpPr>
        <p:spPr>
          <a:xfrm>
            <a:off x="874713" y="3444240"/>
            <a:ext cx="10477500" cy="2472632"/>
          </a:xfrm>
          <a:prstGeom prst="rect">
            <a:avLst/>
          </a:prstGeom>
          <a:blipFill dpi="0" rotWithShape="1">
            <a:blip r:embed="rId3"/>
            <a:srcRect/>
            <a:tile tx="0" ty="-1930400" sx="44000" sy="44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 name="Title 1"/>
          <p:cNvSpPr>
            <a:spLocks noGrp="1"/>
          </p:cNvSpPr>
          <p:nvPr>
            <p:ph type="title" idx="4294967295"/>
          </p:nvPr>
        </p:nvSpPr>
        <p:spPr>
          <a:xfrm>
            <a:off x="769659" y="627871"/>
            <a:ext cx="11730037" cy="490538"/>
          </a:xfrm>
          <a:prstGeom prst="rect">
            <a:avLst/>
          </a:prstGeom>
        </p:spPr>
        <p:txBody>
          <a:bodyPr>
            <a:normAutofit/>
          </a:bodyPr>
          <a:lstStyle/>
          <a:p>
            <a:r>
              <a:rPr lang="en-US" sz="2000" b="1">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rPr>
              <a:t>Biggest Passenger Terminal Building of the World</a:t>
            </a:r>
          </a:p>
        </p:txBody>
      </p:sp>
      <p:sp>
        <p:nvSpPr>
          <p:cNvPr id="13" name="Dikdörtgen 12"/>
          <p:cNvSpPr/>
          <p:nvPr/>
        </p:nvSpPr>
        <p:spPr>
          <a:xfrm>
            <a:off x="9133293" y="3136181"/>
            <a:ext cx="1937704" cy="585638"/>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4" name="Title 1">
            <a:extLst>
              <a:ext uri="{FF2B5EF4-FFF2-40B4-BE49-F238E27FC236}">
                <a16:creationId xmlns:a16="http://schemas.microsoft.com/office/drawing/2014/main" id="{54B0D7E8-3847-46F1-BCC0-04B6F6D112EE}"/>
              </a:ext>
            </a:extLst>
          </p:cNvPr>
          <p:cNvSpPr txBox="1">
            <a:spLocks/>
          </p:cNvSpPr>
          <p:nvPr/>
        </p:nvSpPr>
        <p:spPr>
          <a:xfrm>
            <a:off x="9150784" y="3178846"/>
            <a:ext cx="1805724" cy="585638"/>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Istanbul New Airport</a:t>
            </a:r>
          </a:p>
          <a:p>
            <a:pPr>
              <a:lnSpc>
                <a:spcPct val="100000"/>
              </a:lnSpc>
            </a:pPr>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1,500,000 m</a:t>
            </a:r>
            <a:r>
              <a:rPr lang="en-US" sz="1200" baseline="300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2</a:t>
            </a:r>
            <a:endParaRPr lang="tr-TR" sz="1200" baseline="300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11" name="Dikdörtgen 10"/>
          <p:cNvSpPr/>
          <p:nvPr/>
        </p:nvSpPr>
        <p:spPr>
          <a:xfrm>
            <a:off x="1239876" y="1288034"/>
            <a:ext cx="8071544" cy="1974900"/>
          </a:xfrm>
          <a:prstGeom prst="rect">
            <a:avLst/>
          </a:prstGeom>
        </p:spPr>
        <p:txBody>
          <a:bodyPr wrap="square">
            <a:spAutoFit/>
          </a:bodyPr>
          <a:lstStyle/>
          <a:p>
            <a:pPr>
              <a:spcAft>
                <a:spcPts val="1687"/>
              </a:spcAft>
            </a:pPr>
            <a:r>
              <a:rPr lang="en-US" sz="1600" b="1"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Structure </a:t>
            </a:r>
            <a:r>
              <a:rPr lang="tr-TR"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layed a </a:t>
            </a:r>
            <a:r>
              <a:rPr lang="tr-TR"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rucial </a:t>
            </a:r>
            <a:r>
              <a:rPr lang="tr-TR"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ole in </a:t>
            </a:r>
            <a:r>
              <a:rPr lang="tr-TR"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elivering the </a:t>
            </a:r>
            <a:r>
              <a:rPr lang="tr-TR"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tructural </a:t>
            </a:r>
            <a:r>
              <a:rPr lang="tr-TR"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esign of the </a:t>
            </a:r>
            <a:r>
              <a:rPr lang="tr-TR"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orld’s </a:t>
            </a:r>
            <a:r>
              <a:rPr lang="tr-TR"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iggest </a:t>
            </a:r>
            <a:r>
              <a:rPr lang="tr-TR"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irport </a:t>
            </a:r>
            <a:r>
              <a:rPr lang="tr-TR"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erminal </a:t>
            </a:r>
            <a:r>
              <a:rPr lang="tr-TR"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uilding. </a:t>
            </a:r>
          </a:p>
          <a:p>
            <a:pPr>
              <a:spcAft>
                <a:spcPts val="1687"/>
              </a:spcAft>
            </a:pP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“We used </a:t>
            </a:r>
            <a:r>
              <a:rPr lang="en-US" sz="1600" b="1"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Structure throughout the entire life cycle of the project where we were able to manage project variations quickly, economically, and accurately.</a:t>
            </a:r>
          </a:p>
          <a:p>
            <a:pPr>
              <a:spcAft>
                <a:spcPts val="1687"/>
              </a:spcAft>
            </a:pPr>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Umit </a:t>
            </a:r>
            <a:r>
              <a:rPr lang="en-US" sz="1600" b="1"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Kacmaz</a:t>
            </a:r>
            <a:br>
              <a:rPr lang="tr-TR" sz="16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b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General Manager – Prota Engineering</a:t>
            </a: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Dikdörtgen 10">
            <a:extLst>
              <a:ext uri="{FF2B5EF4-FFF2-40B4-BE49-F238E27FC236}">
                <a16:creationId xmlns:a16="http://schemas.microsoft.com/office/drawing/2014/main" id="{53233B77-B1CB-B1EE-AE86-AD40C925EBC4}"/>
              </a:ext>
            </a:extLst>
          </p:cNvPr>
          <p:cNvSpPr/>
          <p:nvPr/>
        </p:nvSpPr>
        <p:spPr>
          <a:xfrm>
            <a:off x="770930" y="780849"/>
            <a:ext cx="660728" cy="923330"/>
          </a:xfrm>
          <a:prstGeom prst="rect">
            <a:avLst/>
          </a:prstGeom>
        </p:spPr>
        <p:txBody>
          <a:bodyPr wrap="square">
            <a:spAutoFit/>
          </a:bodyPr>
          <a:lstStyle/>
          <a:p>
            <a:pPr>
              <a:spcAft>
                <a:spcPts val="1687"/>
              </a:spcAft>
            </a:pPr>
            <a:r>
              <a:rPr lang="tr-TR" sz="5400" b="1" i="1">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8CFE7963-00CF-2E0D-9AF1-1D75AE228F63}"/>
              </a:ext>
            </a:extLst>
          </p:cNvPr>
          <p:cNvSpPr/>
          <p:nvPr/>
        </p:nvSpPr>
        <p:spPr>
          <a:xfrm>
            <a:off x="7977441" y="2066751"/>
            <a:ext cx="660728" cy="923330"/>
          </a:xfrm>
          <a:prstGeom prst="rect">
            <a:avLst/>
          </a:prstGeom>
        </p:spPr>
        <p:txBody>
          <a:bodyPr wrap="square">
            <a:spAutoFit/>
          </a:bodyPr>
          <a:lstStyle/>
          <a:p>
            <a:pPr>
              <a:spcAft>
                <a:spcPts val="1687"/>
              </a:spcAft>
            </a:pPr>
            <a:r>
              <a:rPr lang="tr-TR" sz="5400" b="1" i="1">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3909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igh angle view of a city&#10;&#10;Description automatically generated">
            <a:extLst>
              <a:ext uri="{FF2B5EF4-FFF2-40B4-BE49-F238E27FC236}">
                <a16:creationId xmlns:a16="http://schemas.microsoft.com/office/drawing/2014/main" id="{CF9C68B3-9521-5CE1-F706-36BEEF489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25" y="2382838"/>
            <a:ext cx="10439400" cy="3530600"/>
          </a:xfrm>
          <a:prstGeom prst="rect">
            <a:avLst/>
          </a:prstGeom>
        </p:spPr>
      </p:pic>
      <p:sp>
        <p:nvSpPr>
          <p:cNvPr id="3" name="Title 1">
            <a:extLst>
              <a:ext uri="{FF2B5EF4-FFF2-40B4-BE49-F238E27FC236}">
                <a16:creationId xmlns:a16="http://schemas.microsoft.com/office/drawing/2014/main" id="{10D74D4D-B862-0F56-324B-DFD231CC361E}"/>
              </a:ext>
            </a:extLst>
          </p:cNvPr>
          <p:cNvSpPr txBox="1">
            <a:spLocks/>
          </p:cNvSpPr>
          <p:nvPr/>
        </p:nvSpPr>
        <p:spPr>
          <a:xfrm>
            <a:off x="773113" y="617522"/>
            <a:ext cx="5221287" cy="490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US" sz="2000">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rPr>
              <a:t>Largest University Campus in İstanbul</a:t>
            </a:r>
          </a:p>
        </p:txBody>
      </p:sp>
      <p:sp>
        <p:nvSpPr>
          <p:cNvPr id="4" name="Dikdörtgen 10">
            <a:extLst>
              <a:ext uri="{FF2B5EF4-FFF2-40B4-BE49-F238E27FC236}">
                <a16:creationId xmlns:a16="http://schemas.microsoft.com/office/drawing/2014/main" id="{053D9378-A8EB-D6B3-D6C1-F004C841C701}"/>
              </a:ext>
            </a:extLst>
          </p:cNvPr>
          <p:cNvSpPr/>
          <p:nvPr/>
        </p:nvSpPr>
        <p:spPr>
          <a:xfrm>
            <a:off x="773113" y="1560551"/>
            <a:ext cx="5322887" cy="338554"/>
          </a:xfrm>
          <a:prstGeom prst="rect">
            <a:avLst/>
          </a:prstGeom>
        </p:spPr>
        <p:txBody>
          <a:bodyPr wrap="square">
            <a:spAutoFit/>
          </a:bodyPr>
          <a:lstStyle/>
          <a:p>
            <a:pPr>
              <a:spcAft>
                <a:spcPts val="843"/>
              </a:spcAft>
            </a:pPr>
            <a:r>
              <a:rPr lang="en-US" sz="16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Structural design was performed by </a:t>
            </a:r>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Prota</a:t>
            </a:r>
            <a:r>
              <a:rPr lang="en-US" sz="16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Structure</a:t>
            </a:r>
          </a:p>
        </p:txBody>
      </p:sp>
      <p:sp>
        <p:nvSpPr>
          <p:cNvPr id="8" name="Dikdörtgen 12">
            <a:extLst>
              <a:ext uri="{FF2B5EF4-FFF2-40B4-BE49-F238E27FC236}">
                <a16:creationId xmlns:a16="http://schemas.microsoft.com/office/drawing/2014/main" id="{738E44F7-9939-A08B-09AB-FB3362361C2C}"/>
              </a:ext>
            </a:extLst>
          </p:cNvPr>
          <p:cNvSpPr/>
          <p:nvPr/>
        </p:nvSpPr>
        <p:spPr>
          <a:xfrm>
            <a:off x="8576946" y="1984036"/>
            <a:ext cx="2482659" cy="795740"/>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9" name="Title 1">
            <a:extLst>
              <a:ext uri="{FF2B5EF4-FFF2-40B4-BE49-F238E27FC236}">
                <a16:creationId xmlns:a16="http://schemas.microsoft.com/office/drawing/2014/main" id="{F2FED40E-D81F-E63C-DA36-4E55654B0ED2}"/>
              </a:ext>
            </a:extLst>
          </p:cNvPr>
          <p:cNvSpPr txBox="1">
            <a:spLocks/>
          </p:cNvSpPr>
          <p:nvPr/>
        </p:nvSpPr>
        <p:spPr>
          <a:xfrm>
            <a:off x="8662062" y="2081566"/>
            <a:ext cx="2319756" cy="58563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Cerrahpasa</a:t>
            </a:r>
            <a:r>
              <a:rPr lang="en-US" sz="12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Healthcare and Education Buildings</a:t>
            </a:r>
          </a:p>
          <a:p>
            <a:pPr>
              <a:lnSpc>
                <a:spcPct val="100000"/>
              </a:lnSpc>
            </a:pPr>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1,000,000 m</a:t>
            </a:r>
            <a:r>
              <a:rPr lang="en-US" sz="1200" baseline="300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2</a:t>
            </a:r>
            <a:endParaRPr lang="tr-TR" sz="1200" baseline="300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0346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with a dome on top&#10;&#10;Description automatically generated">
            <a:extLst>
              <a:ext uri="{FF2B5EF4-FFF2-40B4-BE49-F238E27FC236}">
                <a16:creationId xmlns:a16="http://schemas.microsoft.com/office/drawing/2014/main" id="{33466AA7-8E3C-5F9C-87F4-073A248B7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13" y="3398838"/>
            <a:ext cx="10464800" cy="2514600"/>
          </a:xfrm>
          <a:prstGeom prst="rect">
            <a:avLst/>
          </a:prstGeom>
        </p:spPr>
      </p:pic>
      <p:sp>
        <p:nvSpPr>
          <p:cNvPr id="16" name="Title 1">
            <a:extLst>
              <a:ext uri="{FF2B5EF4-FFF2-40B4-BE49-F238E27FC236}">
                <a16:creationId xmlns:a16="http://schemas.microsoft.com/office/drawing/2014/main" id="{53178C7E-9E77-4478-8E22-E58650B95357}"/>
              </a:ext>
            </a:extLst>
          </p:cNvPr>
          <p:cNvSpPr txBox="1">
            <a:spLocks/>
          </p:cNvSpPr>
          <p:nvPr/>
        </p:nvSpPr>
        <p:spPr>
          <a:xfrm>
            <a:off x="774129" y="675052"/>
            <a:ext cx="6147879" cy="345948"/>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rPr>
              <a:t>Productivity: Don’t Just Take Our Word For It</a:t>
            </a:r>
          </a:p>
        </p:txBody>
      </p:sp>
      <p:sp>
        <p:nvSpPr>
          <p:cNvPr id="5" name="Content Placeholder 3">
            <a:extLst>
              <a:ext uri="{FF2B5EF4-FFF2-40B4-BE49-F238E27FC236}">
                <a16:creationId xmlns:a16="http://schemas.microsoft.com/office/drawing/2014/main" id="{7A1B7CA2-1812-6E60-1C67-7DA562B889F6}"/>
              </a:ext>
            </a:extLst>
          </p:cNvPr>
          <p:cNvSpPr txBox="1">
            <a:spLocks/>
          </p:cNvSpPr>
          <p:nvPr/>
        </p:nvSpPr>
        <p:spPr>
          <a:xfrm>
            <a:off x="1239876" y="1291466"/>
            <a:ext cx="7228890" cy="2137534"/>
          </a:xfr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687"/>
              </a:spcAft>
              <a:buFont typeface="Arial" panose="020B0604020202020204" pitchFamily="34" charset="0"/>
              <a:buNone/>
            </a:pP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With </a:t>
            </a:r>
            <a:r>
              <a:rPr lang="en-US" sz="1600" b="1" i="1"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our productivity has </a:t>
            </a:r>
            <a:r>
              <a:rPr lang="en-US" sz="1600" b="1"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increased 300% </a:t>
            </a:r>
            <a:r>
              <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over traditional approaches – we have taken on more work and are far </a:t>
            </a:r>
            <a:r>
              <a:rPr lang="en-US" sz="1600" b="1"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more profitable and competitive with </a:t>
            </a:r>
            <a:r>
              <a:rPr lang="en-US" sz="1600" b="1" i="1"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Structure</a:t>
            </a:r>
            <a:endParaRPr lang="en-US" sz="1600" i="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spcBef>
                <a:spcPts val="0"/>
              </a:spcBef>
              <a:spcAft>
                <a:spcPts val="1687"/>
              </a:spcAft>
              <a:buNone/>
            </a:pPr>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Kwang Eng Yau</a:t>
            </a:r>
            <a:br>
              <a:rPr lang="tr-TR" sz="18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b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Executive Director – </a:t>
            </a:r>
            <a:r>
              <a:rPr lang="en-US"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Kemasepakat</a:t>
            </a: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(Malaysia)</a:t>
            </a:r>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Dikdörtgen 12">
            <a:extLst>
              <a:ext uri="{FF2B5EF4-FFF2-40B4-BE49-F238E27FC236}">
                <a16:creationId xmlns:a16="http://schemas.microsoft.com/office/drawing/2014/main" id="{BEB6704E-5F64-BAC1-1B78-B882C64F5511}"/>
              </a:ext>
            </a:extLst>
          </p:cNvPr>
          <p:cNvSpPr/>
          <p:nvPr/>
        </p:nvSpPr>
        <p:spPr>
          <a:xfrm>
            <a:off x="8586216" y="3030610"/>
            <a:ext cx="2489771" cy="750020"/>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p>
        </p:txBody>
      </p:sp>
      <p:sp>
        <p:nvSpPr>
          <p:cNvPr id="11" name="Title 1">
            <a:extLst>
              <a:ext uri="{FF2B5EF4-FFF2-40B4-BE49-F238E27FC236}">
                <a16:creationId xmlns:a16="http://schemas.microsoft.com/office/drawing/2014/main" id="{8AC10879-96D4-BB01-A281-9BF5FC76D74C}"/>
              </a:ext>
            </a:extLst>
          </p:cNvPr>
          <p:cNvSpPr txBox="1">
            <a:spLocks/>
          </p:cNvSpPr>
          <p:nvPr/>
        </p:nvSpPr>
        <p:spPr>
          <a:xfrm>
            <a:off x="8671331" y="3109851"/>
            <a:ext cx="2137309" cy="66163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a:solidFill>
                  <a:schemeClr val="tx1">
                    <a:lumMod val="85000"/>
                    <a:lumOff val="15000"/>
                  </a:schemeClr>
                </a:solidFill>
                <a:latin typeface="Oxanium" pitchFamily="2" charset="77"/>
                <a:ea typeface="Open Sans"/>
                <a:cs typeface="Open Sans"/>
              </a:rPr>
              <a:t>Istana </a:t>
            </a:r>
            <a:r>
              <a:rPr lang="en-US" sz="12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Negara</a:t>
            </a:r>
            <a:r>
              <a:rPr lang="en-US" sz="1200" b="1">
                <a:solidFill>
                  <a:schemeClr val="tx1">
                    <a:lumMod val="85000"/>
                    <a:lumOff val="15000"/>
                  </a:schemeClr>
                </a:solidFill>
                <a:latin typeface="Oxanium" pitchFamily="2" charset="77"/>
                <a:ea typeface="Open Sans"/>
                <a:cs typeface="Open Sans"/>
              </a:rPr>
              <a:t> Malaysia (Kings Palace)</a:t>
            </a:r>
          </a:p>
          <a:p>
            <a:pPr>
              <a:lnSpc>
                <a:spcPct val="100000"/>
              </a:lnSpc>
            </a:pPr>
            <a:r>
              <a:rPr lang="en-US" sz="1200">
                <a:solidFill>
                  <a:schemeClr val="tx1">
                    <a:lumMod val="85000"/>
                    <a:lumOff val="15000"/>
                  </a:schemeClr>
                </a:solidFill>
                <a:latin typeface="Oxanium" pitchFamily="2" charset="77"/>
                <a:ea typeface="Open Sans"/>
                <a:cs typeface="Open Sans"/>
              </a:rPr>
              <a:t>Kuala Lumpur, Malaysia</a:t>
            </a:r>
          </a:p>
        </p:txBody>
      </p:sp>
      <p:sp>
        <p:nvSpPr>
          <p:cNvPr id="2" name="Dikdörtgen 10">
            <a:extLst>
              <a:ext uri="{FF2B5EF4-FFF2-40B4-BE49-F238E27FC236}">
                <a16:creationId xmlns:a16="http://schemas.microsoft.com/office/drawing/2014/main" id="{1D618EF1-7E36-7A60-BF9E-C0ACDE3E2B5A}"/>
              </a:ext>
            </a:extLst>
          </p:cNvPr>
          <p:cNvSpPr/>
          <p:nvPr/>
        </p:nvSpPr>
        <p:spPr>
          <a:xfrm>
            <a:off x="770930" y="780849"/>
            <a:ext cx="660728" cy="923330"/>
          </a:xfrm>
          <a:prstGeom prst="rect">
            <a:avLst/>
          </a:prstGeom>
        </p:spPr>
        <p:txBody>
          <a:bodyPr wrap="square">
            <a:spAutoFit/>
          </a:bodyPr>
          <a:lstStyle/>
          <a:p>
            <a:pPr>
              <a:spcAft>
                <a:spcPts val="1687"/>
              </a:spcAft>
            </a:pPr>
            <a:r>
              <a:rPr lang="tr-TR" sz="5400" b="1" i="1">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1B4F7F89-F990-D19C-CB1E-C416479233E1}"/>
              </a:ext>
            </a:extLst>
          </p:cNvPr>
          <p:cNvSpPr/>
          <p:nvPr/>
        </p:nvSpPr>
        <p:spPr>
          <a:xfrm>
            <a:off x="4457001" y="1621883"/>
            <a:ext cx="660728" cy="923330"/>
          </a:xfrm>
          <a:prstGeom prst="rect">
            <a:avLst/>
          </a:prstGeom>
        </p:spPr>
        <p:txBody>
          <a:bodyPr wrap="square">
            <a:spAutoFit/>
          </a:bodyPr>
          <a:lstStyle/>
          <a:p>
            <a:pPr>
              <a:spcAft>
                <a:spcPts val="1687"/>
              </a:spcAft>
            </a:pPr>
            <a:r>
              <a:rPr lang="tr-TR" sz="5400" b="1" i="1">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720512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3"/>
          <a:stretch>
            <a:fillRect/>
          </a:stretch>
        </p:blipFill>
        <p:spPr>
          <a:xfrm>
            <a:off x="8295384" y="2313438"/>
            <a:ext cx="3056829" cy="3600000"/>
          </a:xfrm>
          <a:prstGeom prst="rect">
            <a:avLst/>
          </a:prstGeom>
          <a:effectLst/>
        </p:spPr>
      </p:pic>
      <p:pic>
        <p:nvPicPr>
          <p:cNvPr id="11" name="Resim 10"/>
          <p:cNvPicPr>
            <a:picLocks noChangeAspect="1"/>
          </p:cNvPicPr>
          <p:nvPr/>
        </p:nvPicPr>
        <p:blipFill>
          <a:blip r:embed="rId4"/>
          <a:stretch>
            <a:fillRect/>
          </a:stretch>
        </p:blipFill>
        <p:spPr>
          <a:xfrm>
            <a:off x="3361605" y="2313438"/>
            <a:ext cx="2734395" cy="3600000"/>
          </a:xfrm>
          <a:prstGeom prst="rect">
            <a:avLst/>
          </a:prstGeom>
          <a:effectLst/>
        </p:spPr>
      </p:pic>
      <p:sp>
        <p:nvSpPr>
          <p:cNvPr id="13" name="Metin kutusu 12"/>
          <p:cNvSpPr txBox="1"/>
          <p:nvPr/>
        </p:nvSpPr>
        <p:spPr>
          <a:xfrm>
            <a:off x="777239" y="1392300"/>
            <a:ext cx="10574973" cy="338554"/>
          </a:xfrm>
          <a:prstGeom prst="rect">
            <a:avLst/>
          </a:prstGeom>
          <a:noFill/>
        </p:spPr>
        <p:txBody>
          <a:bodyPr wrap="square" rtlCol="0">
            <a:spAutoFit/>
          </a:bodyPr>
          <a:lstStyle/>
          <a:p>
            <a:r>
              <a:rPr lang="en-US" sz="16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a:t>
            </a:r>
            <a:r>
              <a:rPr lang="tr-TR" sz="16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ixed shopping and commercial development </a:t>
            </a:r>
            <a:r>
              <a:rPr lang="tr-TR" sz="16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design</a:t>
            </a:r>
            <a:r>
              <a:rPr lang="tr-TR" sz="16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6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by</a:t>
            </a:r>
            <a:r>
              <a:rPr lang="tr-TR" sz="16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TWT Design </a:t>
            </a:r>
            <a:r>
              <a:rPr lang="tr-TR" sz="1600" b="1"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Consultants</a:t>
            </a:r>
            <a:endParaRPr lang="tr-TR"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BDAAA891-4980-41ED-A209-A82F7C7D6278}"/>
              </a:ext>
            </a:extLst>
          </p:cNvPr>
          <p:cNvSpPr txBox="1">
            <a:spLocks/>
          </p:cNvSpPr>
          <p:nvPr/>
        </p:nvSpPr>
        <p:spPr>
          <a:xfrm>
            <a:off x="777240" y="681999"/>
            <a:ext cx="5318760" cy="390061"/>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rPr>
              <a:t>Project Delivery Across Asia</a:t>
            </a:r>
          </a:p>
        </p:txBody>
      </p:sp>
      <p:sp>
        <p:nvSpPr>
          <p:cNvPr id="2" name="Dikdörtgen 12">
            <a:extLst>
              <a:ext uri="{FF2B5EF4-FFF2-40B4-BE49-F238E27FC236}">
                <a16:creationId xmlns:a16="http://schemas.microsoft.com/office/drawing/2014/main" id="{A3E46E64-A783-4506-3D6B-C3404EE137F4}"/>
              </a:ext>
            </a:extLst>
          </p:cNvPr>
          <p:cNvSpPr/>
          <p:nvPr/>
        </p:nvSpPr>
        <p:spPr>
          <a:xfrm>
            <a:off x="6684264" y="2496317"/>
            <a:ext cx="2137309" cy="704299"/>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latin typeface="Oxanium" pitchFamily="2" charset="77"/>
            </a:endParaRPr>
          </a:p>
        </p:txBody>
      </p:sp>
      <p:sp>
        <p:nvSpPr>
          <p:cNvPr id="3" name="Title 1">
            <a:extLst>
              <a:ext uri="{FF2B5EF4-FFF2-40B4-BE49-F238E27FC236}">
                <a16:creationId xmlns:a16="http://schemas.microsoft.com/office/drawing/2014/main" id="{667865A6-850A-518B-6413-AC1DD0A62D0E}"/>
              </a:ext>
            </a:extLst>
          </p:cNvPr>
          <p:cNvSpPr txBox="1">
            <a:spLocks/>
          </p:cNvSpPr>
          <p:nvPr/>
        </p:nvSpPr>
        <p:spPr>
          <a:xfrm>
            <a:off x="6769380" y="2538981"/>
            <a:ext cx="1937704"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a:solidFill>
                  <a:schemeClr val="tx1">
                    <a:lumMod val="85000"/>
                    <a:lumOff val="15000"/>
                  </a:schemeClr>
                </a:solidFill>
                <a:latin typeface="Open Sans"/>
                <a:ea typeface="Open Sans"/>
                <a:cs typeface="Open Sans"/>
              </a:rPr>
              <a:t>Oxley Development</a:t>
            </a:r>
          </a:p>
          <a:p>
            <a:pPr>
              <a:lnSpc>
                <a:spcPct val="100000"/>
              </a:lnSpc>
            </a:pPr>
            <a:r>
              <a:rPr lang="en-US" sz="1200">
                <a:solidFill>
                  <a:schemeClr val="tx1">
                    <a:lumMod val="85000"/>
                    <a:lumOff val="15000"/>
                  </a:schemeClr>
                </a:solidFill>
                <a:latin typeface="Open Sans"/>
                <a:ea typeface="Open Sans"/>
                <a:cs typeface="Open Sans"/>
              </a:rPr>
              <a:t>Cambodia</a:t>
            </a:r>
          </a:p>
        </p:txBody>
      </p:sp>
      <p:sp>
        <p:nvSpPr>
          <p:cNvPr id="4" name="Dikdörtgen 12">
            <a:extLst>
              <a:ext uri="{FF2B5EF4-FFF2-40B4-BE49-F238E27FC236}">
                <a16:creationId xmlns:a16="http://schemas.microsoft.com/office/drawing/2014/main" id="{BABF392E-51B0-0786-95B2-0DEAE2C59B90}"/>
              </a:ext>
            </a:extLst>
          </p:cNvPr>
          <p:cNvSpPr/>
          <p:nvPr/>
        </p:nvSpPr>
        <p:spPr>
          <a:xfrm>
            <a:off x="2361522" y="2496317"/>
            <a:ext cx="1307592" cy="704299"/>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5" name="Title 1">
            <a:extLst>
              <a:ext uri="{FF2B5EF4-FFF2-40B4-BE49-F238E27FC236}">
                <a16:creationId xmlns:a16="http://schemas.microsoft.com/office/drawing/2014/main" id="{D637FBC4-0557-9ADD-6AD9-C0799DD6E28B}"/>
              </a:ext>
            </a:extLst>
          </p:cNvPr>
          <p:cNvSpPr txBox="1">
            <a:spLocks/>
          </p:cNvSpPr>
          <p:nvPr/>
        </p:nvSpPr>
        <p:spPr>
          <a:xfrm>
            <a:off x="2446638" y="2538981"/>
            <a:ext cx="1131036"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a:solidFill>
                  <a:schemeClr val="tx1">
                    <a:lumMod val="85000"/>
                    <a:lumOff val="15000"/>
                  </a:schemeClr>
                </a:solidFill>
                <a:latin typeface="Oxanium" pitchFamily="2" charset="77"/>
                <a:ea typeface="Open Sans"/>
                <a:cs typeface="Open Sans"/>
              </a:rPr>
              <a:t>The Peak</a:t>
            </a:r>
          </a:p>
          <a:p>
            <a:pPr>
              <a:lnSpc>
                <a:spcPct val="100000"/>
              </a:lnSpc>
            </a:pPr>
            <a:r>
              <a:rPr lang="en-US" sz="1200">
                <a:solidFill>
                  <a:schemeClr val="tx1">
                    <a:lumMod val="85000"/>
                    <a:lumOff val="15000"/>
                  </a:schemeClr>
                </a:solidFill>
                <a:latin typeface="Oxanium" pitchFamily="2" charset="77"/>
                <a:ea typeface="Open Sans"/>
                <a:cs typeface="Open Sans"/>
              </a:rPr>
              <a:t>Cambodia</a:t>
            </a:r>
          </a:p>
        </p:txBody>
      </p:sp>
    </p:spTree>
    <p:extLst>
      <p:ext uri="{BB962C8B-B14F-4D97-AF65-F5344CB8AC3E}">
        <p14:creationId xmlns:p14="http://schemas.microsoft.com/office/powerpoint/2010/main" val="2433534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BE32C66-A219-5A87-24AE-F7BEE9260D43}"/>
              </a:ext>
            </a:extLst>
          </p:cNvPr>
          <p:cNvGrpSpPr/>
          <p:nvPr/>
        </p:nvGrpSpPr>
        <p:grpSpPr>
          <a:xfrm>
            <a:off x="540000" y="237683"/>
            <a:ext cx="5760748" cy="1200329"/>
            <a:chOff x="666940" y="861193"/>
            <a:chExt cx="5760748" cy="1359267"/>
          </a:xfrm>
        </p:grpSpPr>
        <p:sp>
          <p:nvSpPr>
            <p:cNvPr id="7" name="TextBox 6">
              <a:extLst>
                <a:ext uri="{FF2B5EF4-FFF2-40B4-BE49-F238E27FC236}">
                  <a16:creationId xmlns:a16="http://schemas.microsoft.com/office/drawing/2014/main" id="{CCC16F9B-F5AA-E906-04D5-9AF9B153A4A3}"/>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50000"/>
                      <a:alpha val="25000"/>
                    </a:schemeClr>
                  </a:solidFill>
                  <a:latin typeface="Oxanium" pitchFamily="2" charset="77"/>
                  <a:ea typeface="Open Sans Extrabold" panose="020B0906030804020204" pitchFamily="34" charset="0"/>
                  <a:cs typeface="Open Sans Extrabold" panose="020B0906030804020204" pitchFamily="34" charset="0"/>
                </a:rPr>
                <a:t>1</a:t>
              </a:r>
            </a:p>
          </p:txBody>
        </p:sp>
        <p:sp>
          <p:nvSpPr>
            <p:cNvPr id="9" name="TextBox 8">
              <a:extLst>
                <a:ext uri="{FF2B5EF4-FFF2-40B4-BE49-F238E27FC236}">
                  <a16:creationId xmlns:a16="http://schemas.microsoft.com/office/drawing/2014/main" id="{404F2BDC-5550-67B9-ACC2-2127E7924EB9}"/>
                </a:ext>
              </a:extLst>
            </p:cNvPr>
            <p:cNvSpPr txBox="1"/>
            <p:nvPr/>
          </p:nvSpPr>
          <p:spPr>
            <a:xfrm>
              <a:off x="890595" y="1508782"/>
              <a:ext cx="5537093" cy="522795"/>
            </a:xfrm>
            <a:prstGeom prst="rect">
              <a:avLst/>
            </a:prstGeom>
            <a:noFill/>
          </p:spPr>
          <p:txBody>
            <a:bodyPr wrap="none" rtlCol="0" anchor="b" anchorCtr="0">
              <a:spAutoFit/>
            </a:bodyPr>
            <a:lstStyle/>
            <a:p>
              <a:pPr defTabSz="914217"/>
              <a:r>
                <a:rPr lang="en-US"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rPr>
                <a:t>Prota Software &amp; Products Overview</a:t>
              </a:r>
              <a:endParaRPr lang="tr-TR"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endParaRPr>
            </a:p>
          </p:txBody>
        </p:sp>
      </p:grpSp>
      <p:grpSp>
        <p:nvGrpSpPr>
          <p:cNvPr id="2" name="Group 1">
            <a:extLst>
              <a:ext uri="{FF2B5EF4-FFF2-40B4-BE49-F238E27FC236}">
                <a16:creationId xmlns:a16="http://schemas.microsoft.com/office/drawing/2014/main" id="{33D8658F-3C40-D4B5-F6CF-0BF23F22F6C6}"/>
              </a:ext>
            </a:extLst>
          </p:cNvPr>
          <p:cNvGrpSpPr/>
          <p:nvPr/>
        </p:nvGrpSpPr>
        <p:grpSpPr>
          <a:xfrm>
            <a:off x="540000" y="1440959"/>
            <a:ext cx="3207164" cy="1200329"/>
            <a:chOff x="666940" y="861193"/>
            <a:chExt cx="3207164" cy="1359267"/>
          </a:xfrm>
        </p:grpSpPr>
        <p:sp>
          <p:nvSpPr>
            <p:cNvPr id="3" name="TextBox 2">
              <a:extLst>
                <a:ext uri="{FF2B5EF4-FFF2-40B4-BE49-F238E27FC236}">
                  <a16:creationId xmlns:a16="http://schemas.microsoft.com/office/drawing/2014/main" id="{F6859FCA-DE14-7464-AF09-A398AC98C408}"/>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50000"/>
                      <a:alpha val="25000"/>
                    </a:schemeClr>
                  </a:solidFill>
                  <a:latin typeface="Oxanium" pitchFamily="2" charset="77"/>
                  <a:ea typeface="Open Sans Extrabold" panose="020B0906030804020204" pitchFamily="34" charset="0"/>
                  <a:cs typeface="Open Sans Extrabold" panose="020B0906030804020204" pitchFamily="34" charset="0"/>
                </a:rPr>
                <a:t>2</a:t>
              </a:r>
            </a:p>
          </p:txBody>
        </p:sp>
        <p:sp>
          <p:nvSpPr>
            <p:cNvPr id="4" name="TextBox 3">
              <a:extLst>
                <a:ext uri="{FF2B5EF4-FFF2-40B4-BE49-F238E27FC236}">
                  <a16:creationId xmlns:a16="http://schemas.microsoft.com/office/drawing/2014/main" id="{B376B649-B69A-F513-02F3-2A4FF73F32C7}"/>
                </a:ext>
              </a:extLst>
            </p:cNvPr>
            <p:cNvSpPr txBox="1"/>
            <p:nvPr/>
          </p:nvSpPr>
          <p:spPr>
            <a:xfrm>
              <a:off x="890595" y="1508782"/>
              <a:ext cx="2983509" cy="522795"/>
            </a:xfrm>
            <a:prstGeom prst="rect">
              <a:avLst/>
            </a:prstGeom>
            <a:noFill/>
          </p:spPr>
          <p:txBody>
            <a:bodyPr wrap="none" rtlCol="0" anchor="b" anchorCtr="0">
              <a:spAutoFit/>
            </a:bodyPr>
            <a:lstStyle/>
            <a:p>
              <a:pPr defTabSz="914217"/>
              <a:r>
                <a:rPr lang="en-US"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rPr>
                <a:t>What Do We Offer?</a:t>
              </a:r>
              <a:endParaRPr lang="tr-TR"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endParaRPr>
            </a:p>
          </p:txBody>
        </p:sp>
      </p:grpSp>
      <p:grpSp>
        <p:nvGrpSpPr>
          <p:cNvPr id="5" name="Group 4">
            <a:extLst>
              <a:ext uri="{FF2B5EF4-FFF2-40B4-BE49-F238E27FC236}">
                <a16:creationId xmlns:a16="http://schemas.microsoft.com/office/drawing/2014/main" id="{25A51A16-4E84-3C02-9DB7-AF3429B31619}"/>
              </a:ext>
            </a:extLst>
          </p:cNvPr>
          <p:cNvGrpSpPr/>
          <p:nvPr/>
        </p:nvGrpSpPr>
        <p:grpSpPr>
          <a:xfrm>
            <a:off x="540000" y="2644235"/>
            <a:ext cx="2884961" cy="1200329"/>
            <a:chOff x="666940" y="861193"/>
            <a:chExt cx="2884961" cy="1359267"/>
          </a:xfrm>
        </p:grpSpPr>
        <p:sp>
          <p:nvSpPr>
            <p:cNvPr id="22" name="TextBox 21">
              <a:extLst>
                <a:ext uri="{FF2B5EF4-FFF2-40B4-BE49-F238E27FC236}">
                  <a16:creationId xmlns:a16="http://schemas.microsoft.com/office/drawing/2014/main" id="{FB253BA0-4D53-DC91-8ED0-03C38D7B61E2}"/>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50000"/>
                      <a:alpha val="25000"/>
                    </a:schemeClr>
                  </a:solidFill>
                  <a:latin typeface="Oxanium" pitchFamily="2" charset="77"/>
                  <a:ea typeface="Open Sans Extrabold" panose="020B0906030804020204" pitchFamily="34" charset="0"/>
                  <a:cs typeface="Open Sans Extrabold" panose="020B0906030804020204" pitchFamily="34" charset="0"/>
                </a:rPr>
                <a:t>3</a:t>
              </a:r>
            </a:p>
          </p:txBody>
        </p:sp>
        <p:sp>
          <p:nvSpPr>
            <p:cNvPr id="27" name="TextBox 26">
              <a:extLst>
                <a:ext uri="{FF2B5EF4-FFF2-40B4-BE49-F238E27FC236}">
                  <a16:creationId xmlns:a16="http://schemas.microsoft.com/office/drawing/2014/main" id="{D4C5A572-A293-E685-58D5-6365503D7581}"/>
                </a:ext>
              </a:extLst>
            </p:cNvPr>
            <p:cNvSpPr txBox="1"/>
            <p:nvPr/>
          </p:nvSpPr>
          <p:spPr>
            <a:xfrm>
              <a:off x="890595" y="1508782"/>
              <a:ext cx="2661306" cy="522795"/>
            </a:xfrm>
            <a:prstGeom prst="rect">
              <a:avLst/>
            </a:prstGeom>
            <a:noFill/>
          </p:spPr>
          <p:txBody>
            <a:bodyPr wrap="none" rtlCol="0" anchor="b" anchorCtr="0">
              <a:spAutoFit/>
            </a:bodyPr>
            <a:lstStyle/>
            <a:p>
              <a:pPr defTabSz="914217"/>
              <a:r>
                <a:rPr lang="en-US"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rPr>
                <a:t>Core Advantages</a:t>
              </a:r>
              <a:endParaRPr lang="tr-TR"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8ADF61B9-D481-2979-C241-8E1B537057CF}"/>
              </a:ext>
            </a:extLst>
          </p:cNvPr>
          <p:cNvGrpSpPr/>
          <p:nvPr/>
        </p:nvGrpSpPr>
        <p:grpSpPr>
          <a:xfrm>
            <a:off x="540000" y="3847511"/>
            <a:ext cx="3194340" cy="1200329"/>
            <a:chOff x="666940" y="861193"/>
            <a:chExt cx="3194340" cy="1359267"/>
          </a:xfrm>
        </p:grpSpPr>
        <p:sp>
          <p:nvSpPr>
            <p:cNvPr id="32" name="TextBox 31">
              <a:extLst>
                <a:ext uri="{FF2B5EF4-FFF2-40B4-BE49-F238E27FC236}">
                  <a16:creationId xmlns:a16="http://schemas.microsoft.com/office/drawing/2014/main" id="{0BE5DDA1-BA5C-8139-31A5-B26136BA3BD4}"/>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50000"/>
                      <a:alpha val="25000"/>
                    </a:schemeClr>
                  </a:solidFill>
                  <a:latin typeface="Oxanium" pitchFamily="2" charset="77"/>
                  <a:ea typeface="Open Sans Extrabold" panose="020B0906030804020204" pitchFamily="34" charset="0"/>
                  <a:cs typeface="Open Sans Extrabold" panose="020B0906030804020204" pitchFamily="34" charset="0"/>
                </a:rPr>
                <a:t>4</a:t>
              </a:r>
            </a:p>
          </p:txBody>
        </p:sp>
        <p:sp>
          <p:nvSpPr>
            <p:cNvPr id="33" name="TextBox 32">
              <a:extLst>
                <a:ext uri="{FF2B5EF4-FFF2-40B4-BE49-F238E27FC236}">
                  <a16:creationId xmlns:a16="http://schemas.microsoft.com/office/drawing/2014/main" id="{88A61C0D-B989-2DAF-D1C6-68CFC558A603}"/>
                </a:ext>
              </a:extLst>
            </p:cNvPr>
            <p:cNvSpPr txBox="1"/>
            <p:nvPr/>
          </p:nvSpPr>
          <p:spPr>
            <a:xfrm>
              <a:off x="890595" y="1508782"/>
              <a:ext cx="2970685" cy="522795"/>
            </a:xfrm>
            <a:prstGeom prst="rect">
              <a:avLst/>
            </a:prstGeom>
            <a:noFill/>
          </p:spPr>
          <p:txBody>
            <a:bodyPr wrap="none" rtlCol="0" anchor="b" anchorCtr="0">
              <a:spAutoFit/>
            </a:bodyPr>
            <a:lstStyle/>
            <a:p>
              <a:pPr defTabSz="914217"/>
              <a:r>
                <a:rPr lang="en-US"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rPr>
                <a:t>Project Referances</a:t>
              </a:r>
              <a:endParaRPr lang="tr-TR"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endParaRPr>
            </a:p>
          </p:txBody>
        </p:sp>
      </p:grpSp>
      <p:grpSp>
        <p:nvGrpSpPr>
          <p:cNvPr id="34" name="Group 33">
            <a:extLst>
              <a:ext uri="{FF2B5EF4-FFF2-40B4-BE49-F238E27FC236}">
                <a16:creationId xmlns:a16="http://schemas.microsoft.com/office/drawing/2014/main" id="{8E6CEBDE-6ADA-630A-2F58-B53004B112CC}"/>
              </a:ext>
            </a:extLst>
          </p:cNvPr>
          <p:cNvGrpSpPr/>
          <p:nvPr/>
        </p:nvGrpSpPr>
        <p:grpSpPr>
          <a:xfrm>
            <a:off x="540000" y="5011031"/>
            <a:ext cx="5045809" cy="1200329"/>
            <a:chOff x="666940" y="816173"/>
            <a:chExt cx="5045809" cy="1359267"/>
          </a:xfrm>
        </p:grpSpPr>
        <p:sp>
          <p:nvSpPr>
            <p:cNvPr id="35" name="TextBox 34">
              <a:extLst>
                <a:ext uri="{FF2B5EF4-FFF2-40B4-BE49-F238E27FC236}">
                  <a16:creationId xmlns:a16="http://schemas.microsoft.com/office/drawing/2014/main" id="{319564D5-51FE-CB7B-5593-1108D27786AA}"/>
                </a:ext>
              </a:extLst>
            </p:cNvPr>
            <p:cNvSpPr txBox="1"/>
            <p:nvPr/>
          </p:nvSpPr>
          <p:spPr>
            <a:xfrm>
              <a:off x="666940" y="816173"/>
              <a:ext cx="726482" cy="1359267"/>
            </a:xfrm>
            <a:prstGeom prst="rect">
              <a:avLst/>
            </a:prstGeom>
            <a:noFill/>
          </p:spPr>
          <p:txBody>
            <a:bodyPr wrap="none" rtlCol="0" anchor="ctr" anchorCtr="0">
              <a:spAutoFit/>
            </a:bodyPr>
            <a:lstStyle/>
            <a:p>
              <a:pPr algn="r" defTabSz="914217"/>
              <a:r>
                <a:rPr lang="tr-TR" sz="7200" b="1" noProof="1">
                  <a:solidFill>
                    <a:schemeClr val="bg2">
                      <a:lumMod val="50000"/>
                      <a:alpha val="25000"/>
                    </a:schemeClr>
                  </a:solidFill>
                  <a:latin typeface="Oxanium" pitchFamily="2" charset="77"/>
                  <a:ea typeface="Open Sans Extrabold" panose="020B0906030804020204" pitchFamily="34" charset="0"/>
                  <a:cs typeface="Open Sans Extrabold" panose="020B0906030804020204" pitchFamily="34" charset="0"/>
                </a:rPr>
                <a:t>5</a:t>
              </a:r>
            </a:p>
          </p:txBody>
        </p:sp>
        <p:sp>
          <p:nvSpPr>
            <p:cNvPr id="36" name="TextBox 35">
              <a:extLst>
                <a:ext uri="{FF2B5EF4-FFF2-40B4-BE49-F238E27FC236}">
                  <a16:creationId xmlns:a16="http://schemas.microsoft.com/office/drawing/2014/main" id="{E97697C3-976E-0BD9-8CFA-9D6830AFCB43}"/>
                </a:ext>
              </a:extLst>
            </p:cNvPr>
            <p:cNvSpPr txBox="1"/>
            <p:nvPr/>
          </p:nvSpPr>
          <p:spPr>
            <a:xfrm>
              <a:off x="890595" y="1463762"/>
              <a:ext cx="4822154" cy="522795"/>
            </a:xfrm>
            <a:prstGeom prst="rect">
              <a:avLst/>
            </a:prstGeom>
            <a:noFill/>
          </p:spPr>
          <p:txBody>
            <a:bodyPr wrap="none" rtlCol="0" anchor="b" anchorCtr="0">
              <a:spAutoFit/>
            </a:bodyPr>
            <a:lstStyle/>
            <a:p>
              <a:pPr defTabSz="914217"/>
              <a:r>
                <a:rPr lang="en-US"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rPr>
                <a:t>ProtaStructure Suite Live Demo</a:t>
              </a:r>
              <a:endParaRPr lang="tr-TR"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endParaRPr>
            </a:p>
          </p:txBody>
        </p:sp>
      </p:grpSp>
      <p:sp>
        <p:nvSpPr>
          <p:cNvPr id="8" name="TextBox 7">
            <a:extLst>
              <a:ext uri="{FF2B5EF4-FFF2-40B4-BE49-F238E27FC236}">
                <a16:creationId xmlns:a16="http://schemas.microsoft.com/office/drawing/2014/main" id="{FEF72602-1030-7392-5304-FF94A3CB8D18}"/>
              </a:ext>
            </a:extLst>
          </p:cNvPr>
          <p:cNvSpPr txBox="1"/>
          <p:nvPr/>
        </p:nvSpPr>
        <p:spPr>
          <a:xfrm>
            <a:off x="8189843" y="3150704"/>
            <a:ext cx="0" cy="0"/>
          </a:xfrm>
          <a:prstGeom prst="rect">
            <a:avLst/>
          </a:prstGeom>
          <a:noFill/>
        </p:spPr>
        <p:txBody>
          <a:bodyPr wrap="none" rtlCol="0">
            <a:noAutofit/>
          </a:bodyPr>
          <a:lstStyle/>
          <a:p>
            <a:pPr algn="l">
              <a:lnSpc>
                <a:spcPct val="110000"/>
              </a:lnSpc>
              <a:spcAft>
                <a:spcPts val="1200"/>
              </a:spcAft>
            </a:pPr>
            <a:endParaRPr lang="en-TR" sz="2400" b="1">
              <a:ln cmpd="sng">
                <a:noFill/>
              </a:ln>
              <a:solidFill>
                <a:srgbClr val="AC4E5E"/>
              </a:solidFill>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92B2D44-80CA-272E-B278-2AF2EF8897F5}"/>
              </a:ext>
            </a:extLst>
          </p:cNvPr>
          <p:cNvSpPr txBox="1"/>
          <p:nvPr/>
        </p:nvSpPr>
        <p:spPr>
          <a:xfrm>
            <a:off x="7235687" y="3896139"/>
            <a:ext cx="0" cy="0"/>
          </a:xfrm>
          <a:prstGeom prst="rect">
            <a:avLst/>
          </a:prstGeom>
          <a:noFill/>
        </p:spPr>
        <p:txBody>
          <a:bodyPr wrap="none" rtlCol="0">
            <a:noAutofit/>
          </a:bodyPr>
          <a:lstStyle/>
          <a:p>
            <a:pPr algn="l">
              <a:lnSpc>
                <a:spcPct val="110000"/>
              </a:lnSpc>
              <a:spcAft>
                <a:spcPts val="1200"/>
              </a:spcAft>
            </a:pPr>
            <a:endParaRPr lang="en-TR" sz="2400" b="1">
              <a:ln cmpd="sng">
                <a:noFill/>
              </a:ln>
              <a:solidFill>
                <a:srgbClr val="AC4E5E"/>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265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6174485"/>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a:solidFill>
                <a:schemeClr val="tx1"/>
              </a:solidFill>
            </a:endParaRPr>
          </a:p>
        </p:txBody>
      </p:sp>
      <p:sp>
        <p:nvSpPr>
          <p:cNvPr id="11" name="Dikdörtgen 10"/>
          <p:cNvSpPr/>
          <p:nvPr/>
        </p:nvSpPr>
        <p:spPr>
          <a:xfrm>
            <a:off x="777240" y="1537824"/>
            <a:ext cx="5318760" cy="1077218"/>
          </a:xfrm>
          <a:prstGeom prst="rect">
            <a:avLst/>
          </a:prstGeom>
        </p:spPr>
        <p:txBody>
          <a:bodyPr wrap="square">
            <a:spAutoFit/>
          </a:bodyPr>
          <a:lstStyle/>
          <a:p>
            <a:r>
              <a:rPr lang="tr-TR"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Maverick Consulting Engineers</a:t>
            </a:r>
            <a:endParaRPr lang="en-US" sz="16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endParaRPr lang="en-US" sz="16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r>
              <a:rPr lang="tr-TR" sz="16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Wide range of commercial and residential projects using </a:t>
            </a:r>
            <a:r>
              <a:rPr lang="tr-TR"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Prota</a:t>
            </a:r>
            <a:r>
              <a:rPr lang="tr-TR" sz="16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Structure</a:t>
            </a:r>
          </a:p>
        </p:txBody>
      </p:sp>
      <p:sp>
        <p:nvSpPr>
          <p:cNvPr id="4" name="Title 1">
            <a:extLst>
              <a:ext uri="{FF2B5EF4-FFF2-40B4-BE49-F238E27FC236}">
                <a16:creationId xmlns:a16="http://schemas.microsoft.com/office/drawing/2014/main" id="{0CEB72A2-D90B-4853-E616-9F79043D012B}"/>
              </a:ext>
            </a:extLst>
          </p:cNvPr>
          <p:cNvSpPr txBox="1">
            <a:spLocks/>
          </p:cNvSpPr>
          <p:nvPr/>
        </p:nvSpPr>
        <p:spPr>
          <a:xfrm>
            <a:off x="777240" y="674534"/>
            <a:ext cx="6288024" cy="45476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rPr>
              <a:t>Project Delivery Across Asia, Europe</a:t>
            </a:r>
          </a:p>
        </p:txBody>
      </p:sp>
      <p:pic>
        <p:nvPicPr>
          <p:cNvPr id="6" name="Picture 5" descr="A tall building with a tall tower&#10;&#10;Description automatically generated with medium confidence">
            <a:extLst>
              <a:ext uri="{FF2B5EF4-FFF2-40B4-BE49-F238E27FC236}">
                <a16:creationId xmlns:a16="http://schemas.microsoft.com/office/drawing/2014/main" id="{321847F1-2294-4938-2516-79076EB04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00" y="3429438"/>
            <a:ext cx="2275492" cy="2484000"/>
          </a:xfrm>
          <a:prstGeom prst="rect">
            <a:avLst/>
          </a:prstGeom>
        </p:spPr>
      </p:pic>
      <p:pic>
        <p:nvPicPr>
          <p:cNvPr id="21" name="Picture 20" descr="Aerial view of a city&#10;&#10;Description automatically generated">
            <a:extLst>
              <a:ext uri="{FF2B5EF4-FFF2-40B4-BE49-F238E27FC236}">
                <a16:creationId xmlns:a16="http://schemas.microsoft.com/office/drawing/2014/main" id="{B7C61052-EBAD-98A4-9986-28C9EB6B1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510" y="3436958"/>
            <a:ext cx="2484000" cy="2484000"/>
          </a:xfrm>
          <a:prstGeom prst="rect">
            <a:avLst/>
          </a:prstGeom>
        </p:spPr>
      </p:pic>
      <p:pic>
        <p:nvPicPr>
          <p:cNvPr id="25" name="Picture 24" descr="A group of buildings with trees and cars&#10;&#10;Description automatically generated">
            <a:extLst>
              <a:ext uri="{FF2B5EF4-FFF2-40B4-BE49-F238E27FC236}">
                <a16:creationId xmlns:a16="http://schemas.microsoft.com/office/drawing/2014/main" id="{ED9D8883-7BC9-1694-7F11-1CDD22CB6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365" y="3429000"/>
            <a:ext cx="2464021" cy="2484000"/>
          </a:xfrm>
          <a:prstGeom prst="rect">
            <a:avLst/>
          </a:prstGeom>
        </p:spPr>
      </p:pic>
      <p:pic>
        <p:nvPicPr>
          <p:cNvPr id="27" name="Picture 26" descr="A building with many windows&#10;&#10;Description automatically generated">
            <a:extLst>
              <a:ext uri="{FF2B5EF4-FFF2-40B4-BE49-F238E27FC236}">
                <a16:creationId xmlns:a16="http://schemas.microsoft.com/office/drawing/2014/main" id="{25DF3393-A3CA-ADFA-0656-7A72365D5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859" y="3431730"/>
            <a:ext cx="2370178" cy="2484000"/>
          </a:xfrm>
          <a:prstGeom prst="rect">
            <a:avLst/>
          </a:prstGeom>
        </p:spPr>
      </p:pic>
      <p:pic>
        <p:nvPicPr>
          <p:cNvPr id="29" name="Picture 28" descr="A tall building with many windows&#10;&#10;Description automatically generated">
            <a:extLst>
              <a:ext uri="{FF2B5EF4-FFF2-40B4-BE49-F238E27FC236}">
                <a16:creationId xmlns:a16="http://schemas.microsoft.com/office/drawing/2014/main" id="{802A0166-97A3-28FD-3F80-10C191D0B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6910" y="917194"/>
            <a:ext cx="2514600" cy="2159000"/>
          </a:xfrm>
          <a:prstGeom prst="rect">
            <a:avLst/>
          </a:prstGeom>
        </p:spPr>
      </p:pic>
      <p:sp>
        <p:nvSpPr>
          <p:cNvPr id="30" name="Dikdörtgen 12">
            <a:extLst>
              <a:ext uri="{FF2B5EF4-FFF2-40B4-BE49-F238E27FC236}">
                <a16:creationId xmlns:a16="http://schemas.microsoft.com/office/drawing/2014/main" id="{2B654E03-6CBF-EB54-0F88-F8688F8423FF}"/>
              </a:ext>
            </a:extLst>
          </p:cNvPr>
          <p:cNvSpPr/>
          <p:nvPr/>
        </p:nvSpPr>
        <p:spPr>
          <a:xfrm>
            <a:off x="7457024" y="1063993"/>
            <a:ext cx="1729004" cy="28952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1" name="Title 1">
            <a:extLst>
              <a:ext uri="{FF2B5EF4-FFF2-40B4-BE49-F238E27FC236}">
                <a16:creationId xmlns:a16="http://schemas.microsoft.com/office/drawing/2014/main" id="{5B189A0D-51CB-86C7-E172-2D833911A25E}"/>
              </a:ext>
            </a:extLst>
          </p:cNvPr>
          <p:cNvSpPr txBox="1">
            <a:spLocks/>
          </p:cNvSpPr>
          <p:nvPr/>
        </p:nvSpPr>
        <p:spPr>
          <a:xfrm>
            <a:off x="7542139" y="1106658"/>
            <a:ext cx="1571701" cy="246857"/>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a:solidFill>
                  <a:schemeClr val="tx1">
                    <a:lumMod val="85000"/>
                    <a:lumOff val="15000"/>
                  </a:schemeClr>
                </a:solidFill>
                <a:latin typeface="Oxanium" pitchFamily="2" charset="77"/>
                <a:ea typeface="Open Sans"/>
                <a:cs typeface="Open Sans"/>
              </a:rPr>
              <a:t>The Stage, </a:t>
            </a:r>
            <a:r>
              <a:rPr lang="en-US" sz="1000">
                <a:solidFill>
                  <a:schemeClr val="tx1">
                    <a:lumMod val="85000"/>
                    <a:lumOff val="15000"/>
                  </a:schemeClr>
                </a:solidFill>
                <a:latin typeface="Oxanium" pitchFamily="2" charset="77"/>
                <a:ea typeface="Open Sans"/>
                <a:cs typeface="Open Sans"/>
              </a:rPr>
              <a:t>London</a:t>
            </a:r>
          </a:p>
        </p:txBody>
      </p:sp>
      <p:sp>
        <p:nvSpPr>
          <p:cNvPr id="38" name="Dikdörtgen 12">
            <a:extLst>
              <a:ext uri="{FF2B5EF4-FFF2-40B4-BE49-F238E27FC236}">
                <a16:creationId xmlns:a16="http://schemas.microsoft.com/office/drawing/2014/main" id="{D51965EA-A83B-D10D-4D3D-2A959A6CA841}"/>
              </a:ext>
            </a:extLst>
          </p:cNvPr>
          <p:cNvSpPr/>
          <p:nvPr/>
        </p:nvSpPr>
        <p:spPr>
          <a:xfrm>
            <a:off x="8773760" y="3203689"/>
            <a:ext cx="1842424" cy="3900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9" name="Title 1">
            <a:extLst>
              <a:ext uri="{FF2B5EF4-FFF2-40B4-BE49-F238E27FC236}">
                <a16:creationId xmlns:a16="http://schemas.microsoft.com/office/drawing/2014/main" id="{8DD60BB8-DF92-85C9-FCA2-1670EA42DEC4}"/>
              </a:ext>
            </a:extLst>
          </p:cNvPr>
          <p:cNvSpPr txBox="1">
            <a:spLocks/>
          </p:cNvSpPr>
          <p:nvPr/>
        </p:nvSpPr>
        <p:spPr>
          <a:xfrm>
            <a:off x="8858875"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a:solidFill>
                  <a:schemeClr val="tx1">
                    <a:lumMod val="85000"/>
                    <a:lumOff val="15000"/>
                  </a:schemeClr>
                </a:solidFill>
                <a:latin typeface="Oxanium" pitchFamily="2" charset="77"/>
                <a:ea typeface="Open Sans"/>
                <a:cs typeface="Open Sans"/>
              </a:rPr>
              <a:t>Camel Street, </a:t>
            </a:r>
            <a:r>
              <a:rPr lang="en-US" sz="1000">
                <a:solidFill>
                  <a:schemeClr val="tx1">
                    <a:lumMod val="85000"/>
                    <a:lumOff val="15000"/>
                  </a:schemeClr>
                </a:solidFill>
                <a:latin typeface="Oxanium" pitchFamily="2" charset="77"/>
                <a:ea typeface="Open Sans"/>
                <a:cs typeface="Open Sans"/>
              </a:rPr>
              <a:t>London</a:t>
            </a:r>
          </a:p>
        </p:txBody>
      </p:sp>
      <p:sp>
        <p:nvSpPr>
          <p:cNvPr id="40" name="Dikdörtgen 12">
            <a:extLst>
              <a:ext uri="{FF2B5EF4-FFF2-40B4-BE49-F238E27FC236}">
                <a16:creationId xmlns:a16="http://schemas.microsoft.com/office/drawing/2014/main" id="{FC1BD9D2-4790-D149-3B89-F690D1B2AF9C}"/>
              </a:ext>
            </a:extLst>
          </p:cNvPr>
          <p:cNvSpPr/>
          <p:nvPr/>
        </p:nvSpPr>
        <p:spPr>
          <a:xfrm>
            <a:off x="6112856" y="3203689"/>
            <a:ext cx="1842424" cy="3900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1" name="Title 1">
            <a:extLst>
              <a:ext uri="{FF2B5EF4-FFF2-40B4-BE49-F238E27FC236}">
                <a16:creationId xmlns:a16="http://schemas.microsoft.com/office/drawing/2014/main" id="{754E23BA-4B18-4B41-049D-719B4E565F67}"/>
              </a:ext>
            </a:extLst>
          </p:cNvPr>
          <p:cNvSpPr txBox="1">
            <a:spLocks/>
          </p:cNvSpPr>
          <p:nvPr/>
        </p:nvSpPr>
        <p:spPr>
          <a:xfrm>
            <a:off x="6197971"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a:solidFill>
                  <a:schemeClr val="tx1">
                    <a:lumMod val="85000"/>
                    <a:lumOff val="15000"/>
                  </a:schemeClr>
                </a:solidFill>
                <a:latin typeface="Oxanium" pitchFamily="2" charset="77"/>
                <a:ea typeface="Open Sans"/>
                <a:cs typeface="Open Sans"/>
              </a:rPr>
              <a:t>Ipoh Hospital, </a:t>
            </a:r>
            <a:r>
              <a:rPr lang="en-US" sz="1000">
                <a:solidFill>
                  <a:schemeClr val="tx1">
                    <a:lumMod val="85000"/>
                    <a:lumOff val="15000"/>
                  </a:schemeClr>
                </a:solidFill>
                <a:latin typeface="Oxanium" pitchFamily="2" charset="77"/>
                <a:ea typeface="Open Sans"/>
                <a:cs typeface="Open Sans"/>
              </a:rPr>
              <a:t>Malaysia</a:t>
            </a:r>
          </a:p>
        </p:txBody>
      </p:sp>
      <p:sp>
        <p:nvSpPr>
          <p:cNvPr id="42" name="Dikdörtgen 12">
            <a:extLst>
              <a:ext uri="{FF2B5EF4-FFF2-40B4-BE49-F238E27FC236}">
                <a16:creationId xmlns:a16="http://schemas.microsoft.com/office/drawing/2014/main" id="{6D591AE2-EBD6-9A85-8630-566702366DB8}"/>
              </a:ext>
            </a:extLst>
          </p:cNvPr>
          <p:cNvSpPr/>
          <p:nvPr/>
        </p:nvSpPr>
        <p:spPr>
          <a:xfrm>
            <a:off x="3342224" y="3203689"/>
            <a:ext cx="1842424" cy="3900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3" name="Title 1">
            <a:extLst>
              <a:ext uri="{FF2B5EF4-FFF2-40B4-BE49-F238E27FC236}">
                <a16:creationId xmlns:a16="http://schemas.microsoft.com/office/drawing/2014/main" id="{A5EC9FD5-031A-25F2-F5B5-DC7D63F66596}"/>
              </a:ext>
            </a:extLst>
          </p:cNvPr>
          <p:cNvSpPr txBox="1">
            <a:spLocks/>
          </p:cNvSpPr>
          <p:nvPr/>
        </p:nvSpPr>
        <p:spPr>
          <a:xfrm>
            <a:off x="3427339" y="3246354"/>
            <a:ext cx="1680014"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a:solidFill>
                  <a:schemeClr val="tx1">
                    <a:lumMod val="85000"/>
                    <a:lumOff val="15000"/>
                  </a:schemeClr>
                </a:solidFill>
                <a:latin typeface="Oxanium" pitchFamily="2" charset="77"/>
                <a:ea typeface="Open Sans"/>
                <a:cs typeface="Open Sans"/>
              </a:rPr>
              <a:t>Oasis Tower, </a:t>
            </a:r>
            <a:r>
              <a:rPr lang="en-US" sz="1000">
                <a:solidFill>
                  <a:schemeClr val="tx1">
                    <a:lumMod val="85000"/>
                    <a:lumOff val="15000"/>
                  </a:schemeClr>
                </a:solidFill>
                <a:latin typeface="Oxanium" pitchFamily="2" charset="77"/>
                <a:ea typeface="Open Sans"/>
                <a:cs typeface="Open Sans"/>
              </a:rPr>
              <a:t>Malaysia</a:t>
            </a:r>
          </a:p>
        </p:txBody>
      </p:sp>
      <p:sp>
        <p:nvSpPr>
          <p:cNvPr id="44" name="Dikdörtgen 12">
            <a:extLst>
              <a:ext uri="{FF2B5EF4-FFF2-40B4-BE49-F238E27FC236}">
                <a16:creationId xmlns:a16="http://schemas.microsoft.com/office/drawing/2014/main" id="{D12A56DE-532C-FC07-2B18-05D857D34AB4}"/>
              </a:ext>
            </a:extLst>
          </p:cNvPr>
          <p:cNvSpPr/>
          <p:nvPr/>
        </p:nvSpPr>
        <p:spPr>
          <a:xfrm>
            <a:off x="791048" y="3203689"/>
            <a:ext cx="2013534" cy="3900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5" name="Title 1">
            <a:extLst>
              <a:ext uri="{FF2B5EF4-FFF2-40B4-BE49-F238E27FC236}">
                <a16:creationId xmlns:a16="http://schemas.microsoft.com/office/drawing/2014/main" id="{D0617156-42F9-E7C2-C026-94AB43F9D0BB}"/>
              </a:ext>
            </a:extLst>
          </p:cNvPr>
          <p:cNvSpPr txBox="1">
            <a:spLocks/>
          </p:cNvSpPr>
          <p:nvPr/>
        </p:nvSpPr>
        <p:spPr>
          <a:xfrm>
            <a:off x="876162" y="3246354"/>
            <a:ext cx="1784335"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a:solidFill>
                  <a:schemeClr val="tx1">
                    <a:lumMod val="85000"/>
                    <a:lumOff val="15000"/>
                  </a:schemeClr>
                </a:solidFill>
                <a:latin typeface="Oxanium" pitchFamily="2" charset="77"/>
                <a:ea typeface="Open Sans"/>
                <a:cs typeface="Open Sans"/>
              </a:rPr>
              <a:t>The Stoner, </a:t>
            </a:r>
            <a:r>
              <a:rPr lang="en-US" sz="1000">
                <a:solidFill>
                  <a:schemeClr val="tx1">
                    <a:lumMod val="85000"/>
                    <a:lumOff val="15000"/>
                  </a:schemeClr>
                </a:solidFill>
                <a:latin typeface="Oxanium" pitchFamily="2" charset="77"/>
                <a:ea typeface="Open Sans"/>
                <a:cs typeface="Open Sans"/>
              </a:rPr>
              <a:t>Kuala Lumpur</a:t>
            </a:r>
          </a:p>
        </p:txBody>
      </p:sp>
    </p:spTree>
    <p:extLst>
      <p:ext uri="{BB962C8B-B14F-4D97-AF65-F5344CB8AC3E}">
        <p14:creationId xmlns:p14="http://schemas.microsoft.com/office/powerpoint/2010/main" val="249097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5">
            <a:extLst>
              <a:ext uri="{FF2B5EF4-FFF2-40B4-BE49-F238E27FC236}">
                <a16:creationId xmlns:a16="http://schemas.microsoft.com/office/drawing/2014/main" id="{A673AEFE-03B8-2B2C-BCAB-6B6C6B6A1A20}"/>
              </a:ext>
            </a:extLst>
          </p:cNvPr>
          <p:cNvSpPr txBox="1"/>
          <p:nvPr/>
        </p:nvSpPr>
        <p:spPr>
          <a:xfrm>
            <a:off x="1819283" y="1373177"/>
            <a:ext cx="3335478" cy="1631216"/>
          </a:xfrm>
          <a:prstGeom prst="rect">
            <a:avLst/>
          </a:prstGeom>
          <a:noFill/>
        </p:spPr>
        <p:txBody>
          <a:bodyPr wrap="square" rtlCol="0">
            <a:spAutoFit/>
          </a:bodyPr>
          <a:lstStyle/>
          <a:p>
            <a:pPr algn="r"/>
            <a:r>
              <a:rPr lang="tr-TR" sz="1600" b="1"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Garden</a:t>
            </a:r>
            <a:r>
              <a:rPr lang="tr-TR"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600" b="1"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Mall</a:t>
            </a:r>
            <a:r>
              <a:rPr lang="tr-TR"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p>
          <a:p>
            <a:pPr algn="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Kuala Lumpur, Malaysia</a:t>
            </a:r>
            <a:br>
              <a:rPr lang="tr-TR"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br>
            <a:r>
              <a:rPr lang="tr-TR" sz="14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p>
          <a:p>
            <a:pPr algn="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Delivered by EDP Consulting Group. Garden mall is part of Mid Valley City,  Kuala Lumpur’s largest shopping </a:t>
            </a:r>
            <a:r>
              <a:rPr lang="tr-TR"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mall</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p>
          <a:p>
            <a:pPr algn="r"/>
            <a:r>
              <a:rPr lang="tr-TR"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and</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entertainment</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complex</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p>
        </p:txBody>
      </p:sp>
      <p:sp>
        <p:nvSpPr>
          <p:cNvPr id="3" name="Metin kutusu 8">
            <a:extLst>
              <a:ext uri="{FF2B5EF4-FFF2-40B4-BE49-F238E27FC236}">
                <a16:creationId xmlns:a16="http://schemas.microsoft.com/office/drawing/2014/main" id="{FAD2613F-EB09-D5EB-3257-105F26160ABC}"/>
              </a:ext>
            </a:extLst>
          </p:cNvPr>
          <p:cNvSpPr txBox="1"/>
          <p:nvPr/>
        </p:nvSpPr>
        <p:spPr>
          <a:xfrm>
            <a:off x="7358008" y="3838459"/>
            <a:ext cx="3335837" cy="1631216"/>
          </a:xfrm>
          <a:prstGeom prst="rect">
            <a:avLst/>
          </a:prstGeom>
          <a:noFill/>
        </p:spPr>
        <p:txBody>
          <a:bodyPr wrap="square" rtlCol="0">
            <a:spAutoFit/>
          </a:bodyPr>
          <a:lstStyle/>
          <a:p>
            <a:r>
              <a:rPr lang="tr-TR"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IOI </a:t>
            </a:r>
            <a:r>
              <a:rPr lang="tr-TR" sz="1600" b="1"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Resort</a:t>
            </a:r>
            <a:r>
              <a:rPr lang="tr-TR"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World</a:t>
            </a:r>
          </a:p>
          <a:p>
            <a:r>
              <a:rPr lang="tr-TR"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Putrajaya</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Malaysia</a:t>
            </a:r>
          </a:p>
          <a:p>
            <a:endPar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Also delivered by EDP Consulting Group. Currently Malaysia’s largest mixed development Project </a:t>
            </a:r>
            <a:r>
              <a:rPr lang="tr-TR"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under</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4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constrution</a:t>
            </a:r>
            <a:endPar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pic>
        <p:nvPicPr>
          <p:cNvPr id="4" name="Resim 6">
            <a:extLst>
              <a:ext uri="{FF2B5EF4-FFF2-40B4-BE49-F238E27FC236}">
                <a16:creationId xmlns:a16="http://schemas.microsoft.com/office/drawing/2014/main" id="{DB238C58-3BEF-C1C8-BAF6-A9E84EA7ADEC}"/>
              </a:ext>
            </a:extLst>
          </p:cNvPr>
          <p:cNvPicPr>
            <a:picLocks noChangeAspect="1"/>
          </p:cNvPicPr>
          <p:nvPr/>
        </p:nvPicPr>
        <p:blipFill rotWithShape="1">
          <a:blip r:embed="rId3"/>
          <a:srcRect l="2151" t="763" r="16074" b="3920"/>
          <a:stretch/>
        </p:blipFill>
        <p:spPr>
          <a:xfrm>
            <a:off x="8618960" y="1449000"/>
            <a:ext cx="2733253" cy="1980000"/>
          </a:xfrm>
          <a:prstGeom prst="rect">
            <a:avLst/>
          </a:prstGeom>
          <a:ln w="25400">
            <a:noFill/>
          </a:ln>
          <a:effectLst>
            <a:softEdge rad="0"/>
          </a:effectLst>
        </p:spPr>
      </p:pic>
      <p:pic>
        <p:nvPicPr>
          <p:cNvPr id="5" name="Resim 9">
            <a:extLst>
              <a:ext uri="{FF2B5EF4-FFF2-40B4-BE49-F238E27FC236}">
                <a16:creationId xmlns:a16="http://schemas.microsoft.com/office/drawing/2014/main" id="{0F9A4FD8-28B7-3E6D-9F77-95A84EC42626}"/>
              </a:ext>
            </a:extLst>
          </p:cNvPr>
          <p:cNvPicPr>
            <a:picLocks noChangeAspect="1"/>
          </p:cNvPicPr>
          <p:nvPr/>
        </p:nvPicPr>
        <p:blipFill rotWithShape="1">
          <a:blip r:embed="rId4"/>
          <a:srcRect l="2504" t="1684" b="3378"/>
          <a:stretch/>
        </p:blipFill>
        <p:spPr>
          <a:xfrm>
            <a:off x="5167707" y="1449000"/>
            <a:ext cx="3096850" cy="1980000"/>
          </a:xfrm>
          <a:prstGeom prst="rect">
            <a:avLst/>
          </a:prstGeom>
          <a:ln w="25400">
            <a:noFill/>
          </a:ln>
          <a:effectLst>
            <a:softEdge rad="0"/>
          </a:effectLst>
        </p:spPr>
      </p:pic>
      <p:pic>
        <p:nvPicPr>
          <p:cNvPr id="7" name="Resim 10">
            <a:extLst>
              <a:ext uri="{FF2B5EF4-FFF2-40B4-BE49-F238E27FC236}">
                <a16:creationId xmlns:a16="http://schemas.microsoft.com/office/drawing/2014/main" id="{AC7DD440-EF3A-EF65-AC27-5C3ABC439102}"/>
              </a:ext>
            </a:extLst>
          </p:cNvPr>
          <p:cNvPicPr>
            <a:picLocks noChangeAspect="1"/>
          </p:cNvPicPr>
          <p:nvPr/>
        </p:nvPicPr>
        <p:blipFill rotWithShape="1">
          <a:blip r:embed="rId5"/>
          <a:srcRect l="6228"/>
          <a:stretch/>
        </p:blipFill>
        <p:spPr>
          <a:xfrm>
            <a:off x="874713" y="3933438"/>
            <a:ext cx="3012982" cy="1980000"/>
          </a:xfrm>
          <a:prstGeom prst="rect">
            <a:avLst/>
          </a:prstGeom>
          <a:ln w="25400">
            <a:noFill/>
          </a:ln>
          <a:effectLst>
            <a:softEdge rad="0"/>
          </a:effectLst>
        </p:spPr>
      </p:pic>
      <p:pic>
        <p:nvPicPr>
          <p:cNvPr id="11" name="Resim 11">
            <a:extLst>
              <a:ext uri="{FF2B5EF4-FFF2-40B4-BE49-F238E27FC236}">
                <a16:creationId xmlns:a16="http://schemas.microsoft.com/office/drawing/2014/main" id="{46553348-9519-D212-A90E-2EF05A30AAF5}"/>
              </a:ext>
            </a:extLst>
          </p:cNvPr>
          <p:cNvPicPr>
            <a:picLocks noChangeAspect="1"/>
          </p:cNvPicPr>
          <p:nvPr/>
        </p:nvPicPr>
        <p:blipFill rotWithShape="1">
          <a:blip r:embed="rId6"/>
          <a:srcRect b="2936"/>
          <a:stretch/>
        </p:blipFill>
        <p:spPr>
          <a:xfrm>
            <a:off x="4241425" y="3933438"/>
            <a:ext cx="3096850" cy="1980000"/>
          </a:xfrm>
          <a:prstGeom prst="rect">
            <a:avLst/>
          </a:prstGeom>
          <a:ln w="25400">
            <a:noFill/>
          </a:ln>
          <a:effectLst>
            <a:softEdge rad="0"/>
          </a:effectLst>
        </p:spPr>
      </p:pic>
      <p:sp>
        <p:nvSpPr>
          <p:cNvPr id="14" name="Title 1">
            <a:extLst>
              <a:ext uri="{FF2B5EF4-FFF2-40B4-BE49-F238E27FC236}">
                <a16:creationId xmlns:a16="http://schemas.microsoft.com/office/drawing/2014/main" id="{F26618F5-DA1E-26F0-2E7B-12538EE08298}"/>
              </a:ext>
            </a:extLst>
          </p:cNvPr>
          <p:cNvSpPr txBox="1">
            <a:spLocks/>
          </p:cNvSpPr>
          <p:nvPr/>
        </p:nvSpPr>
        <p:spPr>
          <a:xfrm>
            <a:off x="777240" y="662032"/>
            <a:ext cx="6096000" cy="328119"/>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rPr>
              <a:t>Project Delivery Across Asia, Europe</a:t>
            </a:r>
          </a:p>
        </p:txBody>
      </p:sp>
      <p:sp>
        <p:nvSpPr>
          <p:cNvPr id="16" name="Dikdörtgen 12">
            <a:extLst>
              <a:ext uri="{FF2B5EF4-FFF2-40B4-BE49-F238E27FC236}">
                <a16:creationId xmlns:a16="http://schemas.microsoft.com/office/drawing/2014/main" id="{32001C99-F41B-296A-16C2-9A5BD01F88DF}"/>
              </a:ext>
            </a:extLst>
          </p:cNvPr>
          <p:cNvSpPr/>
          <p:nvPr/>
        </p:nvSpPr>
        <p:spPr>
          <a:xfrm>
            <a:off x="791048" y="3738407"/>
            <a:ext cx="1549816" cy="3900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7" name="Title 1">
            <a:extLst>
              <a:ext uri="{FF2B5EF4-FFF2-40B4-BE49-F238E27FC236}">
                <a16:creationId xmlns:a16="http://schemas.microsoft.com/office/drawing/2014/main" id="{B082F78C-3CC1-7930-38EE-1006C28EAC6F}"/>
              </a:ext>
            </a:extLst>
          </p:cNvPr>
          <p:cNvSpPr txBox="1">
            <a:spLocks/>
          </p:cNvSpPr>
          <p:nvPr/>
        </p:nvSpPr>
        <p:spPr>
          <a:xfrm>
            <a:off x="876163" y="3781072"/>
            <a:ext cx="1281822"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a:solidFill>
                  <a:schemeClr val="tx1">
                    <a:lumMod val="85000"/>
                    <a:lumOff val="15000"/>
                  </a:schemeClr>
                </a:solidFill>
                <a:latin typeface="Oxanium" pitchFamily="2" charset="77"/>
                <a:ea typeface="Open Sans"/>
                <a:cs typeface="Open Sans"/>
              </a:rPr>
              <a:t>I0I Mall, </a:t>
            </a:r>
            <a:r>
              <a:rPr lang="en-US" sz="1000">
                <a:solidFill>
                  <a:schemeClr val="tx1">
                    <a:lumMod val="85000"/>
                    <a:lumOff val="15000"/>
                  </a:schemeClr>
                </a:solidFill>
                <a:latin typeface="Oxanium" pitchFamily="2" charset="77"/>
                <a:ea typeface="Open Sans"/>
                <a:cs typeface="Open Sans"/>
              </a:rPr>
              <a:t>Malaysia</a:t>
            </a:r>
          </a:p>
        </p:txBody>
      </p:sp>
      <p:sp>
        <p:nvSpPr>
          <p:cNvPr id="18" name="Dikdörtgen 12">
            <a:extLst>
              <a:ext uri="{FF2B5EF4-FFF2-40B4-BE49-F238E27FC236}">
                <a16:creationId xmlns:a16="http://schemas.microsoft.com/office/drawing/2014/main" id="{DB23AE17-1CA8-C276-6344-1A5F78A75FA0}"/>
              </a:ext>
            </a:extLst>
          </p:cNvPr>
          <p:cNvSpPr/>
          <p:nvPr/>
        </p:nvSpPr>
        <p:spPr>
          <a:xfrm>
            <a:off x="4146896" y="3738407"/>
            <a:ext cx="1949104" cy="3900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9" name="Title 1">
            <a:extLst>
              <a:ext uri="{FF2B5EF4-FFF2-40B4-BE49-F238E27FC236}">
                <a16:creationId xmlns:a16="http://schemas.microsoft.com/office/drawing/2014/main" id="{2DB1ED8C-1D59-9842-0308-DA80AD276F77}"/>
              </a:ext>
            </a:extLst>
          </p:cNvPr>
          <p:cNvSpPr txBox="1">
            <a:spLocks/>
          </p:cNvSpPr>
          <p:nvPr/>
        </p:nvSpPr>
        <p:spPr>
          <a:xfrm>
            <a:off x="4232010" y="3781072"/>
            <a:ext cx="166586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a:solidFill>
                  <a:schemeClr val="tx1">
                    <a:lumMod val="85000"/>
                    <a:lumOff val="15000"/>
                  </a:schemeClr>
                </a:solidFill>
                <a:latin typeface="Oxanium" pitchFamily="2" charset="77"/>
                <a:ea typeface="Open Sans"/>
                <a:cs typeface="Open Sans"/>
              </a:rPr>
              <a:t>I0I Resort City, </a:t>
            </a:r>
            <a:r>
              <a:rPr lang="en-US" sz="1000">
                <a:solidFill>
                  <a:schemeClr val="tx1">
                    <a:lumMod val="85000"/>
                    <a:lumOff val="15000"/>
                  </a:schemeClr>
                </a:solidFill>
                <a:latin typeface="Oxanium" pitchFamily="2" charset="77"/>
                <a:ea typeface="Open Sans"/>
                <a:cs typeface="Open Sans"/>
              </a:rPr>
              <a:t>Malaysia</a:t>
            </a:r>
          </a:p>
        </p:txBody>
      </p:sp>
    </p:spTree>
    <p:extLst>
      <p:ext uri="{BB962C8B-B14F-4D97-AF65-F5344CB8AC3E}">
        <p14:creationId xmlns:p14="http://schemas.microsoft.com/office/powerpoint/2010/main" val="1314601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99EE99-0EC7-58BB-15A1-05BE795A43DD}"/>
              </a:ext>
            </a:extLst>
          </p:cNvPr>
          <p:cNvSpPr txBox="1">
            <a:spLocks/>
          </p:cNvSpPr>
          <p:nvPr/>
        </p:nvSpPr>
        <p:spPr>
          <a:xfrm>
            <a:off x="764985" y="661690"/>
            <a:ext cx="5221287" cy="408158"/>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Project Delivery Across Asia, Europe</a:t>
            </a:r>
          </a:p>
        </p:txBody>
      </p:sp>
      <p:pic>
        <p:nvPicPr>
          <p:cNvPr id="9" name="Picture 8" descr="A 3d model of a building&#10;&#10;Description automatically generated">
            <a:extLst>
              <a:ext uri="{FF2B5EF4-FFF2-40B4-BE49-F238E27FC236}">
                <a16:creationId xmlns:a16="http://schemas.microsoft.com/office/drawing/2014/main" id="{D4901958-C17E-B777-BDE4-51B12C04F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713" y="44450"/>
            <a:ext cx="3873500" cy="6159500"/>
          </a:xfrm>
          <a:prstGeom prst="rect">
            <a:avLst/>
          </a:prstGeom>
        </p:spPr>
      </p:pic>
      <p:sp>
        <p:nvSpPr>
          <p:cNvPr id="11" name="Metin kutusu 8">
            <a:extLst>
              <a:ext uri="{FF2B5EF4-FFF2-40B4-BE49-F238E27FC236}">
                <a16:creationId xmlns:a16="http://schemas.microsoft.com/office/drawing/2014/main" id="{33D26EBB-BC3A-2CDA-AF29-B6BF3A57E158}"/>
              </a:ext>
            </a:extLst>
          </p:cNvPr>
          <p:cNvSpPr txBox="1"/>
          <p:nvPr/>
        </p:nvSpPr>
        <p:spPr>
          <a:xfrm>
            <a:off x="5910072" y="5540673"/>
            <a:ext cx="2267066" cy="461665"/>
          </a:xfrm>
          <a:prstGeom prst="rect">
            <a:avLst/>
          </a:prstGeom>
          <a:noFill/>
        </p:spPr>
        <p:txBody>
          <a:bodyPr wrap="square" rtlCol="0">
            <a:spAutoFit/>
          </a:bodyPr>
          <a:lstStyle/>
          <a:p>
            <a:pPr algn="r"/>
            <a:r>
              <a:rPr lang="en-US" sz="1200" b="1" i="0" u="none" strike="noStrike">
                <a:solidFill>
                  <a:schemeClr val="tx1">
                    <a:lumMod val="85000"/>
                    <a:lumOff val="15000"/>
                  </a:schemeClr>
                </a:solidFill>
                <a:effectLst/>
                <a:latin typeface="Oxanium" pitchFamily="2" charset="77"/>
              </a:rPr>
              <a:t>Nik Jai Associates </a:t>
            </a:r>
            <a:r>
              <a:rPr lang="en-US" sz="1200" b="1" i="0" u="none" strike="noStrike" err="1">
                <a:solidFill>
                  <a:schemeClr val="tx1">
                    <a:lumMod val="85000"/>
                    <a:lumOff val="15000"/>
                  </a:schemeClr>
                </a:solidFill>
                <a:effectLst/>
                <a:latin typeface="Oxanium" pitchFamily="2" charset="77"/>
              </a:rPr>
              <a:t>Sdn</a:t>
            </a:r>
            <a:r>
              <a:rPr lang="en-US" sz="1200" b="1" i="0" u="none" strike="noStrike">
                <a:solidFill>
                  <a:schemeClr val="tx1">
                    <a:lumMod val="85000"/>
                    <a:lumOff val="15000"/>
                  </a:schemeClr>
                </a:solidFill>
                <a:effectLst/>
                <a:latin typeface="Oxanium" pitchFamily="2" charset="77"/>
              </a:rPr>
              <a:t> </a:t>
            </a:r>
            <a:r>
              <a:rPr lang="en-US" sz="1200" b="1" i="0" u="none" strike="noStrike" err="1">
                <a:solidFill>
                  <a:schemeClr val="tx1">
                    <a:lumMod val="85000"/>
                    <a:lumOff val="15000"/>
                  </a:schemeClr>
                </a:solidFill>
                <a:effectLst/>
                <a:latin typeface="Oxanium" pitchFamily="2" charset="77"/>
              </a:rPr>
              <a:t>Bhd</a:t>
            </a:r>
            <a:endParaRPr lang="en-US" sz="1200" b="1" i="0" u="none" strike="noStrike">
              <a:solidFill>
                <a:schemeClr val="tx1">
                  <a:lumMod val="85000"/>
                  <a:lumOff val="15000"/>
                </a:schemeClr>
              </a:solidFill>
              <a:effectLst/>
              <a:latin typeface="Oxanium" pitchFamily="2" charset="77"/>
            </a:endParaRPr>
          </a:p>
          <a:p>
            <a:pPr algn="r"/>
            <a:r>
              <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35–</a:t>
            </a:r>
            <a:r>
              <a:rPr lang="tr-TR" sz="12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Storey</a:t>
            </a:r>
            <a:r>
              <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2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Malaysia</a:t>
            </a:r>
            <a:endPar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pic>
        <p:nvPicPr>
          <p:cNvPr id="14" name="Picture 13" descr="A 3d model of a skyscraper&#10;&#10;Description automatically generated">
            <a:extLst>
              <a:ext uri="{FF2B5EF4-FFF2-40B4-BE49-F238E27FC236}">
                <a16:creationId xmlns:a16="http://schemas.microsoft.com/office/drawing/2014/main" id="{E53915D6-4159-C515-F798-F0E813D74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208" y="2087264"/>
            <a:ext cx="2926080" cy="4927600"/>
          </a:xfrm>
          <a:prstGeom prst="rect">
            <a:avLst/>
          </a:prstGeom>
        </p:spPr>
      </p:pic>
    </p:spTree>
    <p:extLst>
      <p:ext uri="{BB962C8B-B14F-4D97-AF65-F5344CB8AC3E}">
        <p14:creationId xmlns:p14="http://schemas.microsoft.com/office/powerpoint/2010/main" val="905615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09DBFF-72A1-09E6-653D-2A6DC4B7B5CD}"/>
              </a:ext>
            </a:extLst>
          </p:cNvPr>
          <p:cNvSpPr txBox="1">
            <a:spLocks/>
          </p:cNvSpPr>
          <p:nvPr/>
        </p:nvSpPr>
        <p:spPr>
          <a:xfrm>
            <a:off x="776604" y="587695"/>
            <a:ext cx="8010605" cy="459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pPr>
              <a:lnSpc>
                <a:spcPct val="110000"/>
              </a:lnSpc>
            </a:pPr>
            <a:r>
              <a:rPr lang="tr-TR" altLang="tr-TR" sz="2000" err="1">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Seismically</a:t>
            </a:r>
            <a:r>
              <a:rPr lang="tr-TR" altLang="tr-TR" sz="2000">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 </a:t>
            </a:r>
            <a:r>
              <a:rPr lang="tr-TR" altLang="tr-TR" sz="2000" err="1">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Isolated</a:t>
            </a:r>
            <a:r>
              <a:rPr lang="tr-TR" altLang="tr-TR" sz="2000">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 </a:t>
            </a:r>
            <a:r>
              <a:rPr lang="tr-TR" altLang="tr-TR" sz="2000" err="1">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Hospitals</a:t>
            </a:r>
            <a:r>
              <a:rPr lang="tr-TR" altLang="tr-TR" sz="2000">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 </a:t>
            </a:r>
            <a:r>
              <a:rPr lang="en-US" sz="2000">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Across Europe, Middle East</a:t>
            </a:r>
            <a:endParaRPr lang="tr-TR" sz="2000">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endParaRPr>
          </a:p>
        </p:txBody>
      </p:sp>
      <p:pic>
        <p:nvPicPr>
          <p:cNvPr id="7" name="Picture 6" descr="A building with red and white columns&#10;&#10;Description automatically generated with medium confidence">
            <a:extLst>
              <a:ext uri="{FF2B5EF4-FFF2-40B4-BE49-F238E27FC236}">
                <a16:creationId xmlns:a16="http://schemas.microsoft.com/office/drawing/2014/main" id="{B9B050F7-8F3D-2AA7-065E-006F40E67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032" y="1254814"/>
            <a:ext cx="6383020" cy="3444240"/>
          </a:xfrm>
          <a:prstGeom prst="rect">
            <a:avLst/>
          </a:prstGeom>
        </p:spPr>
      </p:pic>
      <p:pic>
        <p:nvPicPr>
          <p:cNvPr id="11" name="Picture 10" descr="A building under construction with blue lines&#10;&#10;Description automatically generated">
            <a:extLst>
              <a:ext uri="{FF2B5EF4-FFF2-40B4-BE49-F238E27FC236}">
                <a16:creationId xmlns:a16="http://schemas.microsoft.com/office/drawing/2014/main" id="{AC0B1A58-964B-FE60-3DD0-D94D153B3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92" y="2287832"/>
            <a:ext cx="5486400" cy="4432300"/>
          </a:xfrm>
          <a:prstGeom prst="rect">
            <a:avLst/>
          </a:prstGeom>
        </p:spPr>
      </p:pic>
    </p:spTree>
    <p:extLst>
      <p:ext uri="{BB962C8B-B14F-4D97-AF65-F5344CB8AC3E}">
        <p14:creationId xmlns:p14="http://schemas.microsoft.com/office/powerpoint/2010/main" val="3546078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building with glass walls and windows&#10;&#10;Description automatically generated">
            <a:extLst>
              <a:ext uri="{FF2B5EF4-FFF2-40B4-BE49-F238E27FC236}">
                <a16:creationId xmlns:a16="http://schemas.microsoft.com/office/drawing/2014/main" id="{3CCBFB69-BEF7-89A1-E200-29FDE80EA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696" y="1270996"/>
            <a:ext cx="4318000" cy="2159000"/>
          </a:xfrm>
          <a:prstGeom prst="rect">
            <a:avLst/>
          </a:prstGeom>
        </p:spPr>
      </p:pic>
      <p:pic>
        <p:nvPicPr>
          <p:cNvPr id="31" name="Picture 30" descr="An aerial view of an airport&#10;&#10;Description automatically generated">
            <a:extLst>
              <a:ext uri="{FF2B5EF4-FFF2-40B4-BE49-F238E27FC236}">
                <a16:creationId xmlns:a16="http://schemas.microsoft.com/office/drawing/2014/main" id="{618F5475-5A15-73BE-3232-634BC8C59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620" y="3759634"/>
            <a:ext cx="4318000" cy="2159000"/>
          </a:xfrm>
          <a:prstGeom prst="rect">
            <a:avLst/>
          </a:prstGeom>
        </p:spPr>
      </p:pic>
      <p:pic>
        <p:nvPicPr>
          <p:cNvPr id="28" name="Picture 27" descr="An aerial view of an airport&#10;&#10;Description automatically generated">
            <a:extLst>
              <a:ext uri="{FF2B5EF4-FFF2-40B4-BE49-F238E27FC236}">
                <a16:creationId xmlns:a16="http://schemas.microsoft.com/office/drawing/2014/main" id="{E855C751-8BC1-E191-0026-D67147427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713" y="1270996"/>
            <a:ext cx="4318000" cy="2159000"/>
          </a:xfrm>
          <a:prstGeom prst="rect">
            <a:avLst/>
          </a:prstGeom>
        </p:spPr>
      </p:pic>
      <p:pic>
        <p:nvPicPr>
          <p:cNvPr id="26" name="Picture 25" descr="A building with a green light&#10;&#10;Description automatically generated with medium confidence">
            <a:extLst>
              <a:ext uri="{FF2B5EF4-FFF2-40B4-BE49-F238E27FC236}">
                <a16:creationId xmlns:a16="http://schemas.microsoft.com/office/drawing/2014/main" id="{A66D61BC-997F-B071-06E6-3385C6DCBE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402" y="3759634"/>
            <a:ext cx="4318000" cy="2159000"/>
          </a:xfrm>
          <a:prstGeom prst="rect">
            <a:avLst/>
          </a:prstGeom>
        </p:spPr>
      </p:pic>
      <p:sp>
        <p:nvSpPr>
          <p:cNvPr id="12" name="Title 1">
            <a:extLst>
              <a:ext uri="{FF2B5EF4-FFF2-40B4-BE49-F238E27FC236}">
                <a16:creationId xmlns:a16="http://schemas.microsoft.com/office/drawing/2014/main" id="{826D4551-04E4-3A55-6403-9EF05DD6C0F9}"/>
              </a:ext>
            </a:extLst>
          </p:cNvPr>
          <p:cNvSpPr txBox="1">
            <a:spLocks/>
          </p:cNvSpPr>
          <p:nvPr/>
        </p:nvSpPr>
        <p:spPr>
          <a:xfrm>
            <a:off x="779442" y="594951"/>
            <a:ext cx="5399999" cy="4905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GB" sz="2000">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rPr>
              <a:t>International Airports </a:t>
            </a:r>
            <a:endParaRPr lang="tr-TR" sz="2000">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endParaRPr>
          </a:p>
        </p:txBody>
      </p:sp>
      <p:sp>
        <p:nvSpPr>
          <p:cNvPr id="6" name="Dikdörtgen 12">
            <a:extLst>
              <a:ext uri="{FF2B5EF4-FFF2-40B4-BE49-F238E27FC236}">
                <a16:creationId xmlns:a16="http://schemas.microsoft.com/office/drawing/2014/main" id="{C764F1DD-E8C0-8632-46D2-CE391AC4F3E1}"/>
              </a:ext>
            </a:extLst>
          </p:cNvPr>
          <p:cNvSpPr/>
          <p:nvPr/>
        </p:nvSpPr>
        <p:spPr>
          <a:xfrm>
            <a:off x="3416579" y="1091293"/>
            <a:ext cx="2010727" cy="4448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p>
        </p:txBody>
      </p:sp>
      <p:sp>
        <p:nvSpPr>
          <p:cNvPr id="7" name="Title 1">
            <a:extLst>
              <a:ext uri="{FF2B5EF4-FFF2-40B4-BE49-F238E27FC236}">
                <a16:creationId xmlns:a16="http://schemas.microsoft.com/office/drawing/2014/main" id="{A5991EB6-0003-7F33-F8E7-1A2BD18E6B5E}"/>
              </a:ext>
            </a:extLst>
          </p:cNvPr>
          <p:cNvSpPr txBox="1">
            <a:spLocks/>
          </p:cNvSpPr>
          <p:nvPr/>
        </p:nvSpPr>
        <p:spPr>
          <a:xfrm>
            <a:off x="3501694" y="1170535"/>
            <a:ext cx="1681774"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a:solidFill>
                  <a:schemeClr val="tx1">
                    <a:lumMod val="85000"/>
                    <a:lumOff val="15000"/>
                  </a:schemeClr>
                </a:solidFill>
                <a:latin typeface="Oxanium" pitchFamily="2" charset="77"/>
                <a:ea typeface="Open Sans"/>
                <a:cs typeface="Open Sans"/>
              </a:rPr>
              <a:t>Cairo Airport,</a:t>
            </a:r>
            <a:r>
              <a:rPr lang="en-US" sz="1200">
                <a:solidFill>
                  <a:schemeClr val="tx1">
                    <a:lumMod val="85000"/>
                    <a:lumOff val="15000"/>
                  </a:schemeClr>
                </a:solidFill>
                <a:latin typeface="Oxanium" pitchFamily="2" charset="77"/>
                <a:ea typeface="Open Sans"/>
                <a:cs typeface="Open Sans"/>
              </a:rPr>
              <a:t> Egypt</a:t>
            </a:r>
          </a:p>
        </p:txBody>
      </p:sp>
      <p:sp>
        <p:nvSpPr>
          <p:cNvPr id="9" name="Dikdörtgen 12">
            <a:extLst>
              <a:ext uri="{FF2B5EF4-FFF2-40B4-BE49-F238E27FC236}">
                <a16:creationId xmlns:a16="http://schemas.microsoft.com/office/drawing/2014/main" id="{92C6F568-D797-1570-83AD-A239308B167D}"/>
              </a:ext>
            </a:extLst>
          </p:cNvPr>
          <p:cNvSpPr/>
          <p:nvPr/>
        </p:nvSpPr>
        <p:spPr>
          <a:xfrm>
            <a:off x="3058576" y="3579851"/>
            <a:ext cx="2374372" cy="4448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p>
        </p:txBody>
      </p:sp>
      <p:sp>
        <p:nvSpPr>
          <p:cNvPr id="10" name="Title 1">
            <a:extLst>
              <a:ext uri="{FF2B5EF4-FFF2-40B4-BE49-F238E27FC236}">
                <a16:creationId xmlns:a16="http://schemas.microsoft.com/office/drawing/2014/main" id="{7EAA5626-EAFB-EBA3-7AC1-43919AECA24D}"/>
              </a:ext>
            </a:extLst>
          </p:cNvPr>
          <p:cNvSpPr txBox="1">
            <a:spLocks/>
          </p:cNvSpPr>
          <p:nvPr/>
        </p:nvSpPr>
        <p:spPr>
          <a:xfrm>
            <a:off x="3223051" y="3659093"/>
            <a:ext cx="208249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err="1">
                <a:solidFill>
                  <a:schemeClr val="tx1">
                    <a:lumMod val="85000"/>
                    <a:lumOff val="15000"/>
                  </a:schemeClr>
                </a:solidFill>
                <a:latin typeface="Oxanium" pitchFamily="2" charset="77"/>
                <a:ea typeface="Open Sans"/>
                <a:cs typeface="Open Sans"/>
              </a:rPr>
              <a:t>Prishtina</a:t>
            </a:r>
            <a:r>
              <a:rPr lang="en-US" sz="1200" b="1">
                <a:solidFill>
                  <a:schemeClr val="tx1">
                    <a:lumMod val="85000"/>
                    <a:lumOff val="15000"/>
                  </a:schemeClr>
                </a:solidFill>
                <a:latin typeface="Oxanium" pitchFamily="2" charset="77"/>
                <a:ea typeface="Open Sans"/>
                <a:cs typeface="Open Sans"/>
              </a:rPr>
              <a:t> Airport,</a:t>
            </a:r>
            <a:r>
              <a:rPr lang="en-US" sz="1200">
                <a:solidFill>
                  <a:schemeClr val="tx1">
                    <a:lumMod val="85000"/>
                    <a:lumOff val="15000"/>
                  </a:schemeClr>
                </a:solidFill>
                <a:latin typeface="Oxanium" pitchFamily="2" charset="77"/>
                <a:ea typeface="Open Sans"/>
                <a:cs typeface="Open Sans"/>
              </a:rPr>
              <a:t> Kosovo</a:t>
            </a:r>
          </a:p>
        </p:txBody>
      </p:sp>
      <p:sp>
        <p:nvSpPr>
          <p:cNvPr id="11" name="Dikdörtgen 12">
            <a:extLst>
              <a:ext uri="{FF2B5EF4-FFF2-40B4-BE49-F238E27FC236}">
                <a16:creationId xmlns:a16="http://schemas.microsoft.com/office/drawing/2014/main" id="{A095E794-43F4-A992-E0B1-6A1E1CDE1D78}"/>
              </a:ext>
            </a:extLst>
          </p:cNvPr>
          <p:cNvSpPr/>
          <p:nvPr/>
        </p:nvSpPr>
        <p:spPr>
          <a:xfrm>
            <a:off x="8739610" y="1091293"/>
            <a:ext cx="2612603" cy="4448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p>
        </p:txBody>
      </p:sp>
      <p:sp>
        <p:nvSpPr>
          <p:cNvPr id="21" name="Title 1">
            <a:extLst>
              <a:ext uri="{FF2B5EF4-FFF2-40B4-BE49-F238E27FC236}">
                <a16:creationId xmlns:a16="http://schemas.microsoft.com/office/drawing/2014/main" id="{243AE0DA-B51F-9D5A-EE67-C11CE26CCD86}"/>
              </a:ext>
            </a:extLst>
          </p:cNvPr>
          <p:cNvSpPr txBox="1">
            <a:spLocks/>
          </p:cNvSpPr>
          <p:nvPr/>
        </p:nvSpPr>
        <p:spPr>
          <a:xfrm>
            <a:off x="8816461" y="1170535"/>
            <a:ext cx="232146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a:solidFill>
                  <a:schemeClr val="tx1">
                    <a:lumMod val="85000"/>
                    <a:lumOff val="15000"/>
                  </a:schemeClr>
                </a:solidFill>
                <a:latin typeface="Oxanium" pitchFamily="2" charset="77"/>
                <a:ea typeface="Open Sans"/>
                <a:cs typeface="Open Sans"/>
              </a:rPr>
              <a:t>Ankara Train Station,</a:t>
            </a:r>
            <a:r>
              <a:rPr lang="en-US" sz="1200">
                <a:solidFill>
                  <a:schemeClr val="tx1">
                    <a:lumMod val="85000"/>
                    <a:lumOff val="15000"/>
                  </a:schemeClr>
                </a:solidFill>
                <a:latin typeface="Oxanium" pitchFamily="2" charset="77"/>
                <a:ea typeface="Open Sans"/>
                <a:cs typeface="Open Sans"/>
              </a:rPr>
              <a:t> Turkey</a:t>
            </a:r>
          </a:p>
        </p:txBody>
      </p:sp>
      <p:sp>
        <p:nvSpPr>
          <p:cNvPr id="22" name="Dikdörtgen 12">
            <a:extLst>
              <a:ext uri="{FF2B5EF4-FFF2-40B4-BE49-F238E27FC236}">
                <a16:creationId xmlns:a16="http://schemas.microsoft.com/office/drawing/2014/main" id="{5171C10F-26E0-8BDB-00AF-2B8D4EA8F18B}"/>
              </a:ext>
            </a:extLst>
          </p:cNvPr>
          <p:cNvSpPr/>
          <p:nvPr/>
        </p:nvSpPr>
        <p:spPr>
          <a:xfrm>
            <a:off x="7963663" y="3579851"/>
            <a:ext cx="3388550" cy="4448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p>
        </p:txBody>
      </p:sp>
      <p:sp>
        <p:nvSpPr>
          <p:cNvPr id="23" name="Title 1">
            <a:extLst>
              <a:ext uri="{FF2B5EF4-FFF2-40B4-BE49-F238E27FC236}">
                <a16:creationId xmlns:a16="http://schemas.microsoft.com/office/drawing/2014/main" id="{159C5380-48D9-914B-71CE-4D5CD2FD581B}"/>
              </a:ext>
            </a:extLst>
          </p:cNvPr>
          <p:cNvSpPr txBox="1">
            <a:spLocks/>
          </p:cNvSpPr>
          <p:nvPr/>
        </p:nvSpPr>
        <p:spPr>
          <a:xfrm>
            <a:off x="8048777" y="3659093"/>
            <a:ext cx="3057115"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a:solidFill>
                  <a:schemeClr val="tx1">
                    <a:lumMod val="85000"/>
                    <a:lumOff val="15000"/>
                  </a:schemeClr>
                </a:solidFill>
                <a:latin typeface="Oxanium" pitchFamily="2" charset="77"/>
                <a:ea typeface="Open Sans"/>
                <a:cs typeface="Open Sans"/>
              </a:rPr>
              <a:t>St. Petersburg </a:t>
            </a:r>
            <a:r>
              <a:rPr lang="en-US" sz="1200" b="1" err="1">
                <a:solidFill>
                  <a:schemeClr val="tx1">
                    <a:lumMod val="85000"/>
                    <a:lumOff val="15000"/>
                  </a:schemeClr>
                </a:solidFill>
                <a:latin typeface="Oxanium" pitchFamily="2" charset="77"/>
                <a:ea typeface="Open Sans"/>
                <a:cs typeface="Open Sans"/>
              </a:rPr>
              <a:t>Pulkovo</a:t>
            </a:r>
            <a:r>
              <a:rPr lang="en-US" sz="1200" b="1">
                <a:solidFill>
                  <a:schemeClr val="tx1">
                    <a:lumMod val="85000"/>
                    <a:lumOff val="15000"/>
                  </a:schemeClr>
                </a:solidFill>
                <a:latin typeface="Oxanium" pitchFamily="2" charset="77"/>
                <a:ea typeface="Open Sans"/>
                <a:cs typeface="Open Sans"/>
              </a:rPr>
              <a:t> Airport,</a:t>
            </a:r>
            <a:r>
              <a:rPr lang="en-US" sz="1200">
                <a:solidFill>
                  <a:schemeClr val="tx1">
                    <a:lumMod val="85000"/>
                    <a:lumOff val="15000"/>
                  </a:schemeClr>
                </a:solidFill>
                <a:latin typeface="Oxanium" pitchFamily="2" charset="77"/>
                <a:ea typeface="Open Sans"/>
                <a:cs typeface="Open Sans"/>
              </a:rPr>
              <a:t> Russia</a:t>
            </a:r>
          </a:p>
        </p:txBody>
      </p:sp>
    </p:spTree>
    <p:extLst>
      <p:ext uri="{BB962C8B-B14F-4D97-AF65-F5344CB8AC3E}">
        <p14:creationId xmlns:p14="http://schemas.microsoft.com/office/powerpoint/2010/main" val="44118765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uilding under construction with scaffolding&#10;&#10;Description automatically generated">
            <a:extLst>
              <a:ext uri="{FF2B5EF4-FFF2-40B4-BE49-F238E27FC236}">
                <a16:creationId xmlns:a16="http://schemas.microsoft.com/office/drawing/2014/main" id="{39946229-4554-B26F-A1E0-38F0E2DEF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110" y="738652"/>
            <a:ext cx="3616960" cy="3840480"/>
          </a:xfrm>
          <a:prstGeom prst="rect">
            <a:avLst/>
          </a:prstGeom>
        </p:spPr>
      </p:pic>
      <p:pic>
        <p:nvPicPr>
          <p:cNvPr id="10" name="Picture 9" descr="A bridge with a bridge and a bridge&#10;&#10;Description automatically generated with medium confidence">
            <a:extLst>
              <a:ext uri="{FF2B5EF4-FFF2-40B4-BE49-F238E27FC236}">
                <a16:creationId xmlns:a16="http://schemas.microsoft.com/office/drawing/2014/main" id="{787A2166-B99C-4D85-7361-8426BE69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052" y="3993587"/>
            <a:ext cx="4114800" cy="2381250"/>
          </a:xfrm>
          <a:prstGeom prst="rect">
            <a:avLst/>
          </a:prstGeom>
        </p:spPr>
      </p:pic>
      <p:sp>
        <p:nvSpPr>
          <p:cNvPr id="20" name="Title 1">
            <a:extLst>
              <a:ext uri="{FF2B5EF4-FFF2-40B4-BE49-F238E27FC236}">
                <a16:creationId xmlns:a16="http://schemas.microsoft.com/office/drawing/2014/main" id="{2D81FEB2-9E51-4DCC-90EB-88E3485C7EEB}"/>
              </a:ext>
            </a:extLst>
          </p:cNvPr>
          <p:cNvSpPr txBox="1">
            <a:spLocks/>
          </p:cNvSpPr>
          <p:nvPr/>
        </p:nvSpPr>
        <p:spPr>
          <a:xfrm>
            <a:off x="865569" y="655586"/>
            <a:ext cx="6913283" cy="353074"/>
          </a:xfrm>
          <a:prstGeom prst="rect">
            <a:avLst/>
          </a:prstGeom>
        </p:spPr>
        <p:txBody>
          <a:bodyPr lIns="0" tIns="0" rIns="0" bIns="0" anchor="ctr">
            <a:normAutofit/>
          </a:bodyPr>
          <a:lstStyle>
            <a:lvl1pPr algn="ctr">
              <a:lnSpc>
                <a:spcPct val="90000"/>
              </a:lnSpc>
              <a:spcBef>
                <a:spcPct val="0"/>
              </a:spcBef>
              <a:buNone/>
              <a:defRPr sz="2400">
                <a:solidFill>
                  <a:srgbClr val="962843"/>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l"/>
            <a:r>
              <a:rPr lang="en-GB" sz="2000" b="1">
                <a:solidFill>
                  <a:schemeClr val="tx1">
                    <a:lumMod val="65000"/>
                    <a:lumOff val="35000"/>
                  </a:schemeClr>
                </a:solidFill>
                <a:latin typeface="Oxanium" pitchFamily="2" charset="77"/>
                <a:ea typeface="Open Sans"/>
                <a:cs typeface="Open Sans"/>
              </a:rPr>
              <a:t>Project Delivery Across the Globe  </a:t>
            </a:r>
            <a:endParaRPr lang="tr-TR" sz="2000" b="1">
              <a:solidFill>
                <a:schemeClr val="tx1">
                  <a:lumMod val="65000"/>
                  <a:lumOff val="35000"/>
                </a:schemeClr>
              </a:solidFill>
              <a:latin typeface="Oxanium" pitchFamily="2" charset="77"/>
              <a:ea typeface="Open Sans"/>
              <a:cs typeface="Open Sans"/>
            </a:endParaRPr>
          </a:p>
        </p:txBody>
      </p:sp>
      <p:pic>
        <p:nvPicPr>
          <p:cNvPr id="5" name="Picture 4" descr="A blue and white structure&#10;&#10;Description automatically generated">
            <a:extLst>
              <a:ext uri="{FF2B5EF4-FFF2-40B4-BE49-F238E27FC236}">
                <a16:creationId xmlns:a16="http://schemas.microsoft.com/office/drawing/2014/main" id="{B9AE27CE-861D-858F-73DB-2EA928702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553" y="1226360"/>
            <a:ext cx="4114800" cy="3003804"/>
          </a:xfrm>
          <a:prstGeom prst="rect">
            <a:avLst/>
          </a:prstGeom>
        </p:spPr>
      </p:pic>
      <p:sp>
        <p:nvSpPr>
          <p:cNvPr id="6" name="Dikdörtgen 12">
            <a:extLst>
              <a:ext uri="{FF2B5EF4-FFF2-40B4-BE49-F238E27FC236}">
                <a16:creationId xmlns:a16="http://schemas.microsoft.com/office/drawing/2014/main" id="{CF1C8C2F-7D3D-1FAF-C906-3A0D93731873}"/>
              </a:ext>
            </a:extLst>
          </p:cNvPr>
          <p:cNvSpPr/>
          <p:nvPr/>
        </p:nvSpPr>
        <p:spPr>
          <a:xfrm>
            <a:off x="865569" y="2984138"/>
            <a:ext cx="1231611" cy="4448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p>
        </p:txBody>
      </p:sp>
      <p:sp>
        <p:nvSpPr>
          <p:cNvPr id="7" name="Title 1">
            <a:extLst>
              <a:ext uri="{FF2B5EF4-FFF2-40B4-BE49-F238E27FC236}">
                <a16:creationId xmlns:a16="http://schemas.microsoft.com/office/drawing/2014/main" id="{F00B3AC1-2CC3-F033-6561-95EA013BACF8}"/>
              </a:ext>
            </a:extLst>
          </p:cNvPr>
          <p:cNvSpPr txBox="1">
            <a:spLocks/>
          </p:cNvSpPr>
          <p:nvPr/>
        </p:nvSpPr>
        <p:spPr>
          <a:xfrm>
            <a:off x="950684" y="3063380"/>
            <a:ext cx="88132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a:solidFill>
                  <a:schemeClr val="tx1">
                    <a:lumMod val="85000"/>
                    <a:lumOff val="15000"/>
                  </a:schemeClr>
                </a:solidFill>
                <a:latin typeface="Oxanium" pitchFamily="2" charset="77"/>
                <a:ea typeface="Open Sans"/>
                <a:cs typeface="Open Sans"/>
              </a:rPr>
              <a:t>Stadium</a:t>
            </a:r>
            <a:endParaRPr lang="en-US" sz="1200">
              <a:solidFill>
                <a:schemeClr val="tx1">
                  <a:lumMod val="85000"/>
                  <a:lumOff val="15000"/>
                </a:schemeClr>
              </a:solidFill>
              <a:latin typeface="Oxanium" pitchFamily="2" charset="77"/>
              <a:ea typeface="Open Sans"/>
              <a:cs typeface="Open Sans"/>
            </a:endParaRPr>
          </a:p>
        </p:txBody>
      </p:sp>
      <p:sp>
        <p:nvSpPr>
          <p:cNvPr id="11" name="Dikdörtgen 12">
            <a:extLst>
              <a:ext uri="{FF2B5EF4-FFF2-40B4-BE49-F238E27FC236}">
                <a16:creationId xmlns:a16="http://schemas.microsoft.com/office/drawing/2014/main" id="{5256E609-D386-8AAA-DC89-5BE6DE98CF7D}"/>
              </a:ext>
            </a:extLst>
          </p:cNvPr>
          <p:cNvSpPr/>
          <p:nvPr/>
        </p:nvSpPr>
        <p:spPr>
          <a:xfrm>
            <a:off x="5207476" y="5468576"/>
            <a:ext cx="1777047" cy="4448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p>
        </p:txBody>
      </p:sp>
      <p:sp>
        <p:nvSpPr>
          <p:cNvPr id="12" name="Title 1">
            <a:extLst>
              <a:ext uri="{FF2B5EF4-FFF2-40B4-BE49-F238E27FC236}">
                <a16:creationId xmlns:a16="http://schemas.microsoft.com/office/drawing/2014/main" id="{7439CDD6-1DA6-C98C-C0C0-929860575856}"/>
              </a:ext>
            </a:extLst>
          </p:cNvPr>
          <p:cNvSpPr txBox="1">
            <a:spLocks/>
          </p:cNvSpPr>
          <p:nvPr/>
        </p:nvSpPr>
        <p:spPr>
          <a:xfrm>
            <a:off x="5292591" y="5547818"/>
            <a:ext cx="152734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a:solidFill>
                  <a:schemeClr val="tx1">
                    <a:lumMod val="85000"/>
                    <a:lumOff val="15000"/>
                  </a:schemeClr>
                </a:solidFill>
                <a:latin typeface="Oxanium" pitchFamily="2" charset="77"/>
                <a:ea typeface="Open Sans"/>
                <a:cs typeface="Open Sans"/>
              </a:rPr>
              <a:t>Overpass Project</a:t>
            </a:r>
            <a:endParaRPr lang="en-US" sz="1200">
              <a:solidFill>
                <a:schemeClr val="tx1">
                  <a:lumMod val="85000"/>
                  <a:lumOff val="15000"/>
                </a:schemeClr>
              </a:solidFill>
              <a:latin typeface="Oxanium" pitchFamily="2" charset="77"/>
              <a:ea typeface="Open Sans"/>
              <a:cs typeface="Open Sans"/>
            </a:endParaRPr>
          </a:p>
        </p:txBody>
      </p:sp>
      <p:sp>
        <p:nvSpPr>
          <p:cNvPr id="13" name="Dikdörtgen 12">
            <a:extLst>
              <a:ext uri="{FF2B5EF4-FFF2-40B4-BE49-F238E27FC236}">
                <a16:creationId xmlns:a16="http://schemas.microsoft.com/office/drawing/2014/main" id="{B087ABAC-BEF4-5029-4F01-EACB65371963}"/>
              </a:ext>
            </a:extLst>
          </p:cNvPr>
          <p:cNvSpPr/>
          <p:nvPr/>
        </p:nvSpPr>
        <p:spPr>
          <a:xfrm>
            <a:off x="6096000" y="1398069"/>
            <a:ext cx="2702084" cy="4448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p>
        </p:txBody>
      </p:sp>
      <p:sp>
        <p:nvSpPr>
          <p:cNvPr id="14" name="Title 1">
            <a:extLst>
              <a:ext uri="{FF2B5EF4-FFF2-40B4-BE49-F238E27FC236}">
                <a16:creationId xmlns:a16="http://schemas.microsoft.com/office/drawing/2014/main" id="{E64D021F-9968-591C-8B3F-5E22021D67A3}"/>
              </a:ext>
            </a:extLst>
          </p:cNvPr>
          <p:cNvSpPr txBox="1">
            <a:spLocks/>
          </p:cNvSpPr>
          <p:nvPr/>
        </p:nvSpPr>
        <p:spPr>
          <a:xfrm>
            <a:off x="6181115" y="1477311"/>
            <a:ext cx="2351793"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a:solidFill>
                  <a:schemeClr val="tx1">
                    <a:lumMod val="85000"/>
                    <a:lumOff val="15000"/>
                  </a:schemeClr>
                </a:solidFill>
                <a:latin typeface="Oxanium" pitchFamily="2" charset="77"/>
                <a:ea typeface="Open Sans"/>
                <a:cs typeface="Open Sans"/>
              </a:rPr>
              <a:t>RC &amp; Steel Industrial Facility</a:t>
            </a:r>
            <a:endParaRPr lang="en-US" sz="1200">
              <a:solidFill>
                <a:schemeClr val="tx1">
                  <a:lumMod val="85000"/>
                  <a:lumOff val="15000"/>
                </a:schemeClr>
              </a:solidFill>
              <a:latin typeface="Oxanium" pitchFamily="2" charset="77"/>
              <a:ea typeface="Open Sans"/>
              <a:cs typeface="Open Sans"/>
            </a:endParaRPr>
          </a:p>
        </p:txBody>
      </p:sp>
    </p:spTree>
    <p:extLst>
      <p:ext uri="{BB962C8B-B14F-4D97-AF65-F5344CB8AC3E}">
        <p14:creationId xmlns:p14="http://schemas.microsoft.com/office/powerpoint/2010/main" val="341068181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D8F8FF-E532-C5E6-2C74-50BC7298CCA9}"/>
              </a:ext>
            </a:extLst>
          </p:cNvPr>
          <p:cNvSpPr>
            <a:spLocks noGrp="1"/>
          </p:cNvSpPr>
          <p:nvPr>
            <p:ph type="title"/>
          </p:nvPr>
        </p:nvSpPr>
        <p:spPr/>
        <p:txBody>
          <a:bodyPr/>
          <a:lstStyle/>
          <a:p>
            <a:r>
              <a:rPr lang="tr-TR" b="1" err="1">
                <a:solidFill>
                  <a:schemeClr val="tx1">
                    <a:lumMod val="65000"/>
                    <a:lumOff val="35000"/>
                  </a:schemeClr>
                </a:solidFill>
                <a:latin typeface="Oxanium" pitchFamily="2" charset="77"/>
                <a:ea typeface="Open Sans"/>
                <a:cs typeface="Open Sans"/>
              </a:rPr>
              <a:t>Prota</a:t>
            </a:r>
            <a:r>
              <a:rPr lang="tr-TR" b="1">
                <a:solidFill>
                  <a:schemeClr val="tx1">
                    <a:lumMod val="65000"/>
                    <a:lumOff val="35000"/>
                  </a:schemeClr>
                </a:solidFill>
                <a:latin typeface="Oxanium" pitchFamily="2" charset="77"/>
                <a:ea typeface="Open Sans"/>
                <a:cs typeface="Open Sans"/>
              </a:rPr>
              <a:t> Help Center</a:t>
            </a:r>
          </a:p>
        </p:txBody>
      </p:sp>
      <p:sp>
        <p:nvSpPr>
          <p:cNvPr id="3" name="Metin Yer Tutucusu 2">
            <a:extLst>
              <a:ext uri="{FF2B5EF4-FFF2-40B4-BE49-F238E27FC236}">
                <a16:creationId xmlns:a16="http://schemas.microsoft.com/office/drawing/2014/main" id="{F8F07C7D-37CA-9F81-2795-0D4FF7CEE7E1}"/>
              </a:ext>
            </a:extLst>
          </p:cNvPr>
          <p:cNvSpPr>
            <a:spLocks noGrp="1"/>
          </p:cNvSpPr>
          <p:nvPr>
            <p:ph type="body" sz="quarter" idx="10"/>
          </p:nvPr>
        </p:nvSpPr>
        <p:spPr/>
        <p:txBody>
          <a:bodyPr vert="horz" lIns="91440" tIns="45720" rIns="91440" bIns="45720" rtlCol="0" anchor="t">
            <a:noAutofit/>
          </a:bodyPr>
          <a:lstStyle/>
          <a:p>
            <a:pPr marL="0" indent="0">
              <a:buNone/>
            </a:pPr>
            <a:r>
              <a:rPr lang="tr-TR" sz="2000">
                <a:solidFill>
                  <a:schemeClr val="tx1">
                    <a:lumMod val="65000"/>
                    <a:lumOff val="35000"/>
                  </a:schemeClr>
                </a:solidFill>
                <a:latin typeface="Oxanium" pitchFamily="2" charset="77"/>
                <a:ea typeface="Open Sans"/>
                <a:cs typeface="Open Sans"/>
              </a:rPr>
              <a:t>Learning </a:t>
            </a:r>
            <a:r>
              <a:rPr lang="tr-TR" sz="2000" err="1">
                <a:solidFill>
                  <a:schemeClr val="tx1">
                    <a:lumMod val="65000"/>
                    <a:lumOff val="35000"/>
                  </a:schemeClr>
                </a:solidFill>
                <a:latin typeface="Oxanium" pitchFamily="2" charset="77"/>
                <a:ea typeface="Open Sans"/>
                <a:cs typeface="Open Sans"/>
              </a:rPr>
              <a:t>Hub</a:t>
            </a:r>
            <a:r>
              <a:rPr lang="tr-TR" sz="2000">
                <a:solidFill>
                  <a:schemeClr val="tx1">
                    <a:lumMod val="65000"/>
                    <a:lumOff val="35000"/>
                  </a:schemeClr>
                </a:solidFill>
                <a:latin typeface="Oxanium" pitchFamily="2" charset="77"/>
                <a:ea typeface="Open Sans"/>
                <a:cs typeface="Open Sans"/>
              </a:rPr>
              <a:t> &amp; Technical </a:t>
            </a:r>
            <a:r>
              <a:rPr lang="tr-TR" sz="2000" err="1">
                <a:solidFill>
                  <a:schemeClr val="tx1">
                    <a:lumMod val="65000"/>
                    <a:lumOff val="35000"/>
                  </a:schemeClr>
                </a:solidFill>
                <a:latin typeface="Oxanium" pitchFamily="2" charset="77"/>
                <a:ea typeface="Open Sans"/>
                <a:cs typeface="Open Sans"/>
              </a:rPr>
              <a:t>Support</a:t>
            </a:r>
            <a:endParaRPr lang="en-US">
              <a:solidFill>
                <a:schemeClr val="tx1">
                  <a:lumMod val="65000"/>
                  <a:lumOff val="35000"/>
                </a:schemeClr>
              </a:solidFill>
              <a:latin typeface="Oxanium" pitchFamily="2" charset="77"/>
            </a:endParaRPr>
          </a:p>
        </p:txBody>
      </p:sp>
      <p:pic>
        <p:nvPicPr>
          <p:cNvPr id="5" name="Resim 4" descr="metin, ekran görüntüsü, multimedya, mobil telefon içeren bir resim&#10;&#10;Açıklama otomatik olarak oluşturuldu">
            <a:extLst>
              <a:ext uri="{FF2B5EF4-FFF2-40B4-BE49-F238E27FC236}">
                <a16:creationId xmlns:a16="http://schemas.microsoft.com/office/drawing/2014/main" id="{A0D378E4-DAA4-D6F9-8410-71970BFB8B20}"/>
              </a:ext>
            </a:extLst>
          </p:cNvPr>
          <p:cNvPicPr>
            <a:picLocks noChangeAspect="1"/>
          </p:cNvPicPr>
          <p:nvPr/>
        </p:nvPicPr>
        <p:blipFill>
          <a:blip r:embed="rId3"/>
          <a:stretch>
            <a:fillRect/>
          </a:stretch>
        </p:blipFill>
        <p:spPr>
          <a:xfrm>
            <a:off x="380048" y="1896957"/>
            <a:ext cx="6522085" cy="4196080"/>
          </a:xfrm>
          <a:prstGeom prst="rect">
            <a:avLst/>
          </a:prstGeom>
        </p:spPr>
      </p:pic>
      <p:pic>
        <p:nvPicPr>
          <p:cNvPr id="6" name="Resim 5" descr="metin, ekran görüntüsü, yazılım, web sayfası içeren bir resim&#10;&#10;Açıklama otomatik olarak oluşturuldu">
            <a:extLst>
              <a:ext uri="{FF2B5EF4-FFF2-40B4-BE49-F238E27FC236}">
                <a16:creationId xmlns:a16="http://schemas.microsoft.com/office/drawing/2014/main" id="{63E22E3D-43B1-FDCB-CAD3-F86DD720295B}"/>
              </a:ext>
            </a:extLst>
          </p:cNvPr>
          <p:cNvPicPr>
            <a:picLocks noChangeAspect="1"/>
          </p:cNvPicPr>
          <p:nvPr/>
        </p:nvPicPr>
        <p:blipFill>
          <a:blip r:embed="rId4"/>
          <a:stretch>
            <a:fillRect/>
          </a:stretch>
        </p:blipFill>
        <p:spPr>
          <a:xfrm>
            <a:off x="7316658" y="1901324"/>
            <a:ext cx="4491567" cy="4207934"/>
          </a:xfrm>
          <a:prstGeom prst="rect">
            <a:avLst/>
          </a:prstGeom>
        </p:spPr>
      </p:pic>
    </p:spTree>
    <p:extLst>
      <p:ext uri="{BB962C8B-B14F-4D97-AF65-F5344CB8AC3E}">
        <p14:creationId xmlns:p14="http://schemas.microsoft.com/office/powerpoint/2010/main" val="1197541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3CA8A-8A57-E3AF-E984-054B962EAE4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4E38A04-16B0-2CD7-E0DB-F4DB6C75D452}"/>
              </a:ext>
            </a:extLst>
          </p:cNvPr>
          <p:cNvSpPr>
            <a:spLocks noGrp="1"/>
          </p:cNvSpPr>
          <p:nvPr>
            <p:ph type="title"/>
          </p:nvPr>
        </p:nvSpPr>
        <p:spPr>
          <a:xfrm>
            <a:off x="0" y="216000"/>
            <a:ext cx="12192000" cy="540000"/>
          </a:xfrm>
        </p:spPr>
        <p:txBody>
          <a:bodyPr/>
          <a:lstStyle/>
          <a:p>
            <a:r>
              <a:rPr lang="tr-TR" b="1">
                <a:solidFill>
                  <a:schemeClr val="tx1">
                    <a:lumMod val="65000"/>
                    <a:lumOff val="35000"/>
                  </a:schemeClr>
                </a:solidFill>
                <a:latin typeface="Oxanium" pitchFamily="2" charset="77"/>
                <a:ea typeface="Open Sans"/>
                <a:cs typeface="Open Sans"/>
              </a:rPr>
              <a:t>New </a:t>
            </a:r>
            <a:r>
              <a:rPr lang="tr-TR" b="1" err="1">
                <a:solidFill>
                  <a:schemeClr val="tx1">
                    <a:lumMod val="65000"/>
                    <a:lumOff val="35000"/>
                  </a:schemeClr>
                </a:solidFill>
                <a:latin typeface="Oxanium" pitchFamily="2" charset="77"/>
                <a:ea typeface="Open Sans"/>
                <a:cs typeface="Open Sans"/>
              </a:rPr>
              <a:t>Website</a:t>
            </a:r>
            <a:r>
              <a:rPr lang="tr-TR" b="1">
                <a:solidFill>
                  <a:schemeClr val="tx1">
                    <a:lumMod val="65000"/>
                    <a:lumOff val="35000"/>
                  </a:schemeClr>
                </a:solidFill>
                <a:latin typeface="Oxanium" pitchFamily="2" charset="77"/>
                <a:ea typeface="Open Sans"/>
                <a:cs typeface="Open Sans"/>
              </a:rPr>
              <a:t> </a:t>
            </a:r>
            <a:endParaRPr lang="en-US" b="1">
              <a:solidFill>
                <a:schemeClr val="tx1">
                  <a:lumMod val="65000"/>
                  <a:lumOff val="35000"/>
                </a:schemeClr>
              </a:solidFill>
              <a:latin typeface="Oxanium" pitchFamily="2" charset="77"/>
              <a:ea typeface="Open Sans"/>
              <a:cs typeface="Open Sans"/>
            </a:endParaRPr>
          </a:p>
        </p:txBody>
      </p:sp>
      <p:sp>
        <p:nvSpPr>
          <p:cNvPr id="3" name="Metin Yer Tutucusu 2">
            <a:extLst>
              <a:ext uri="{FF2B5EF4-FFF2-40B4-BE49-F238E27FC236}">
                <a16:creationId xmlns:a16="http://schemas.microsoft.com/office/drawing/2014/main" id="{48910DDE-63D2-FC8B-3737-3EA582756F29}"/>
              </a:ext>
            </a:extLst>
          </p:cNvPr>
          <p:cNvSpPr>
            <a:spLocks noGrp="1"/>
          </p:cNvSpPr>
          <p:nvPr>
            <p:ph type="body" sz="quarter" idx="10"/>
          </p:nvPr>
        </p:nvSpPr>
        <p:spPr>
          <a:xfrm>
            <a:off x="1047" y="755365"/>
            <a:ext cx="12192000" cy="432000"/>
          </a:xfrm>
        </p:spPr>
        <p:txBody>
          <a:bodyPr vert="horz" lIns="91440" tIns="45720" rIns="91440" bIns="45720" rtlCol="0" anchor="t">
            <a:noAutofit/>
          </a:bodyPr>
          <a:lstStyle/>
          <a:p>
            <a:pPr marL="0" indent="0">
              <a:buNone/>
            </a:pPr>
            <a:r>
              <a:rPr lang="tr-TR" sz="2000">
                <a:solidFill>
                  <a:schemeClr val="tx1">
                    <a:lumMod val="65000"/>
                    <a:lumOff val="35000"/>
                  </a:schemeClr>
                </a:solidFill>
                <a:latin typeface="Oxanium" pitchFamily="2" charset="77"/>
                <a:ea typeface="Open Sans"/>
                <a:cs typeface="Open Sans"/>
              </a:rPr>
              <a:t>A </a:t>
            </a:r>
            <a:r>
              <a:rPr lang="tr-TR" sz="2000" err="1">
                <a:solidFill>
                  <a:schemeClr val="tx1">
                    <a:lumMod val="65000"/>
                    <a:lumOff val="35000"/>
                  </a:schemeClr>
                </a:solidFill>
                <a:latin typeface="Oxanium" pitchFamily="2" charset="77"/>
                <a:ea typeface="Open Sans"/>
                <a:cs typeface="Open Sans"/>
              </a:rPr>
              <a:t>Fully</a:t>
            </a:r>
            <a:r>
              <a:rPr lang="tr-TR" sz="2000">
                <a:solidFill>
                  <a:schemeClr val="tx1">
                    <a:lumMod val="65000"/>
                    <a:lumOff val="35000"/>
                  </a:schemeClr>
                </a:solidFill>
                <a:latin typeface="Oxanium" pitchFamily="2" charset="77"/>
                <a:ea typeface="Open Sans"/>
                <a:cs typeface="Open Sans"/>
              </a:rPr>
              <a:t> </a:t>
            </a:r>
            <a:r>
              <a:rPr lang="tr-TR" sz="2000" err="1">
                <a:solidFill>
                  <a:schemeClr val="tx1">
                    <a:lumMod val="65000"/>
                    <a:lumOff val="35000"/>
                  </a:schemeClr>
                </a:solidFill>
                <a:latin typeface="Oxanium" pitchFamily="2" charset="77"/>
                <a:ea typeface="Open Sans"/>
                <a:cs typeface="Open Sans"/>
              </a:rPr>
              <a:t>Redesigned</a:t>
            </a:r>
            <a:r>
              <a:rPr lang="tr-TR" sz="2000">
                <a:solidFill>
                  <a:schemeClr val="tx1">
                    <a:lumMod val="65000"/>
                    <a:lumOff val="35000"/>
                  </a:schemeClr>
                </a:solidFill>
                <a:latin typeface="Oxanium" pitchFamily="2" charset="77"/>
                <a:ea typeface="Open Sans"/>
                <a:cs typeface="Open Sans"/>
              </a:rPr>
              <a:t> </a:t>
            </a:r>
            <a:r>
              <a:rPr lang="tr-TR" sz="2000" err="1">
                <a:solidFill>
                  <a:schemeClr val="tx1">
                    <a:lumMod val="65000"/>
                    <a:lumOff val="35000"/>
                  </a:schemeClr>
                </a:solidFill>
                <a:latin typeface="Oxanium" pitchFamily="2" charset="77"/>
                <a:ea typeface="Open Sans"/>
                <a:cs typeface="Open Sans"/>
              </a:rPr>
              <a:t>Website</a:t>
            </a:r>
            <a:endParaRPr lang="en-US" sz="2000">
              <a:solidFill>
                <a:schemeClr val="tx1">
                  <a:lumMod val="65000"/>
                  <a:lumOff val="35000"/>
                </a:schemeClr>
              </a:solidFill>
              <a:latin typeface="Oxanium" pitchFamily="2" charset="77"/>
              <a:ea typeface="Open Sans"/>
              <a:cs typeface="Open Sans"/>
            </a:endParaRPr>
          </a:p>
          <a:p>
            <a:pPr marL="0" indent="0">
              <a:buNone/>
            </a:pPr>
            <a:endParaRPr lang="tr-TR" sz="2000">
              <a:solidFill>
                <a:schemeClr val="tx1">
                  <a:lumMod val="65000"/>
                  <a:lumOff val="35000"/>
                </a:schemeClr>
              </a:solidFill>
              <a:latin typeface="Oxanium" pitchFamily="2" charset="77"/>
              <a:ea typeface="Open Sans"/>
              <a:cs typeface="Open Sans"/>
            </a:endParaRPr>
          </a:p>
        </p:txBody>
      </p:sp>
      <p:pic>
        <p:nvPicPr>
          <p:cNvPr id="9" name="Picture 8" descr="A screenshot of a software&#10;&#10;AI-generated content may be incorrect.">
            <a:extLst>
              <a:ext uri="{FF2B5EF4-FFF2-40B4-BE49-F238E27FC236}">
                <a16:creationId xmlns:a16="http://schemas.microsoft.com/office/drawing/2014/main" id="{8290FB86-45AE-AC7D-CE04-681C36A0E9A8}"/>
              </a:ext>
            </a:extLst>
          </p:cNvPr>
          <p:cNvPicPr>
            <a:picLocks noChangeAspect="1"/>
          </p:cNvPicPr>
          <p:nvPr/>
        </p:nvPicPr>
        <p:blipFill>
          <a:blip r:embed="rId3"/>
          <a:srcRect l="864" t="5850" r="323" b="4626"/>
          <a:stretch>
            <a:fillRect/>
          </a:stretch>
        </p:blipFill>
        <p:spPr>
          <a:xfrm>
            <a:off x="0" y="1373006"/>
            <a:ext cx="7675997" cy="5499610"/>
          </a:xfrm>
          <a:prstGeom prst="rect">
            <a:avLst/>
          </a:prstGeom>
          <a:ln>
            <a:noFill/>
          </a:ln>
          <a:effectLst/>
        </p:spPr>
      </p:pic>
      <p:pic>
        <p:nvPicPr>
          <p:cNvPr id="12" name="Picture 11" descr="A screenshot of a website&#10;&#10;AI-generated content may be incorrect.">
            <a:extLst>
              <a:ext uri="{FF2B5EF4-FFF2-40B4-BE49-F238E27FC236}">
                <a16:creationId xmlns:a16="http://schemas.microsoft.com/office/drawing/2014/main" id="{D3B5F4B7-29E7-242D-380F-EF9D9EC6A532}"/>
              </a:ext>
            </a:extLst>
          </p:cNvPr>
          <p:cNvPicPr>
            <a:picLocks noChangeAspect="1"/>
          </p:cNvPicPr>
          <p:nvPr/>
        </p:nvPicPr>
        <p:blipFill>
          <a:blip r:embed="rId4"/>
          <a:srcRect l="-324" t="2778" r="486" b="-2778"/>
          <a:stretch>
            <a:fillRect/>
          </a:stretch>
        </p:blipFill>
        <p:spPr>
          <a:xfrm>
            <a:off x="7865908" y="486000"/>
            <a:ext cx="4326615" cy="6572258"/>
          </a:xfrm>
          <a:prstGeom prst="rect">
            <a:avLst/>
          </a:prstGeom>
        </p:spPr>
      </p:pic>
      <p:pic>
        <p:nvPicPr>
          <p:cNvPr id="11" name="Picture 10" descr="A black and white website with a globe and text&#10;&#10;AI-generated content may be incorrect.">
            <a:extLst>
              <a:ext uri="{FF2B5EF4-FFF2-40B4-BE49-F238E27FC236}">
                <a16:creationId xmlns:a16="http://schemas.microsoft.com/office/drawing/2014/main" id="{EA733A86-2699-4CD4-2A1A-A839DA11EB54}"/>
              </a:ext>
            </a:extLst>
          </p:cNvPr>
          <p:cNvPicPr>
            <a:picLocks noChangeAspect="1"/>
          </p:cNvPicPr>
          <p:nvPr/>
        </p:nvPicPr>
        <p:blipFill>
          <a:blip r:embed="rId5"/>
          <a:srcRect l="5347" t="425" r="-5214" b="-425"/>
          <a:stretch>
            <a:fillRect/>
          </a:stretch>
        </p:blipFill>
        <p:spPr>
          <a:xfrm>
            <a:off x="3877204" y="1888823"/>
            <a:ext cx="5543721" cy="3466130"/>
          </a:xfrm>
          <a:prstGeom prst="rect">
            <a:avLst/>
          </a:prstGeom>
          <a:effectLst>
            <a:outerShdw dist="76200" dir="2700000" algn="tl" rotWithShape="0">
              <a:prstClr val="black">
                <a:alpha val="30000"/>
              </a:prstClr>
            </a:outerShdw>
          </a:effectLst>
        </p:spPr>
      </p:pic>
    </p:spTree>
    <p:extLst>
      <p:ext uri="{BB962C8B-B14F-4D97-AF65-F5344CB8AC3E}">
        <p14:creationId xmlns:p14="http://schemas.microsoft.com/office/powerpoint/2010/main" val="358405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E26CA636-D766-D134-072D-94931841AC03}"/>
              </a:ext>
            </a:extLst>
          </p:cNvPr>
          <p:cNvSpPr/>
          <p:nvPr/>
        </p:nvSpPr>
        <p:spPr>
          <a:xfrm>
            <a:off x="3526770" y="5265665"/>
            <a:ext cx="5138460" cy="658292"/>
          </a:xfrm>
          <a:prstGeom prst="roundRect">
            <a:avLst/>
          </a:prstGeom>
          <a:solidFill>
            <a:schemeClr val="tx1"/>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 name="Başlık 1">
            <a:extLst>
              <a:ext uri="{FF2B5EF4-FFF2-40B4-BE49-F238E27FC236}">
                <a16:creationId xmlns:a16="http://schemas.microsoft.com/office/drawing/2014/main" id="{664FC0AF-61E5-83BE-4696-A6B4E9A84F5B}"/>
              </a:ext>
            </a:extLst>
          </p:cNvPr>
          <p:cNvSpPr txBox="1">
            <a:spLocks/>
          </p:cNvSpPr>
          <p:nvPr/>
        </p:nvSpPr>
        <p:spPr>
          <a:xfrm>
            <a:off x="0" y="216000"/>
            <a:ext cx="12192000" cy="540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800" b="1" err="1">
                <a:solidFill>
                  <a:schemeClr val="tx1">
                    <a:lumMod val="65000"/>
                    <a:lumOff val="35000"/>
                  </a:schemeClr>
                </a:solidFill>
                <a:latin typeface="Oxanium" pitchFamily="2" charset="77"/>
                <a:ea typeface="Open Sans"/>
                <a:cs typeface="Open Sans"/>
              </a:rPr>
              <a:t>Follow</a:t>
            </a:r>
            <a:r>
              <a:rPr lang="tr-TR" sz="2800" b="1">
                <a:solidFill>
                  <a:schemeClr val="tx1">
                    <a:lumMod val="65000"/>
                    <a:lumOff val="35000"/>
                  </a:schemeClr>
                </a:solidFill>
                <a:latin typeface="Oxanium" pitchFamily="2" charset="77"/>
                <a:ea typeface="Open Sans"/>
                <a:cs typeface="Open Sans"/>
              </a:rPr>
              <a:t> Us on </a:t>
            </a:r>
            <a:r>
              <a:rPr lang="tr-TR" sz="2800" b="1" err="1">
                <a:solidFill>
                  <a:schemeClr val="tx1">
                    <a:lumMod val="65000"/>
                    <a:lumOff val="35000"/>
                  </a:schemeClr>
                </a:solidFill>
                <a:latin typeface="Oxanium" pitchFamily="2" charset="77"/>
                <a:ea typeface="Open Sans"/>
                <a:cs typeface="Open Sans"/>
              </a:rPr>
              <a:t>Social</a:t>
            </a:r>
            <a:r>
              <a:rPr lang="tr-TR" sz="2800" b="1">
                <a:solidFill>
                  <a:schemeClr val="tx1">
                    <a:lumMod val="65000"/>
                    <a:lumOff val="35000"/>
                  </a:schemeClr>
                </a:solidFill>
                <a:latin typeface="Oxanium" pitchFamily="2" charset="77"/>
                <a:ea typeface="Open Sans"/>
                <a:cs typeface="Open Sans"/>
              </a:rPr>
              <a:t> Media</a:t>
            </a:r>
          </a:p>
        </p:txBody>
      </p:sp>
      <p:sp>
        <p:nvSpPr>
          <p:cNvPr id="6" name="Metin Yer Tutucusu 2">
            <a:extLst>
              <a:ext uri="{FF2B5EF4-FFF2-40B4-BE49-F238E27FC236}">
                <a16:creationId xmlns:a16="http://schemas.microsoft.com/office/drawing/2014/main" id="{D28D4048-89BA-9961-0480-60800136C727}"/>
              </a:ext>
            </a:extLst>
          </p:cNvPr>
          <p:cNvSpPr txBox="1">
            <a:spLocks/>
          </p:cNvSpPr>
          <p:nvPr/>
        </p:nvSpPr>
        <p:spPr>
          <a:xfrm>
            <a:off x="1047" y="755365"/>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err="1">
                <a:solidFill>
                  <a:schemeClr val="tx1">
                    <a:lumMod val="65000"/>
                    <a:lumOff val="35000"/>
                  </a:schemeClr>
                </a:solidFill>
                <a:latin typeface="Oxanium" pitchFamily="2" charset="77"/>
                <a:ea typeface="Open Sans"/>
                <a:cs typeface="Open Sans"/>
              </a:rPr>
              <a:t>Stay</a:t>
            </a:r>
            <a:r>
              <a:rPr lang="tr-TR" sz="2000">
                <a:solidFill>
                  <a:schemeClr val="tx1">
                    <a:lumMod val="65000"/>
                    <a:lumOff val="35000"/>
                  </a:schemeClr>
                </a:solidFill>
                <a:latin typeface="Oxanium" pitchFamily="2" charset="77"/>
                <a:ea typeface="Open Sans"/>
                <a:cs typeface="Open Sans"/>
              </a:rPr>
              <a:t> </a:t>
            </a:r>
            <a:r>
              <a:rPr lang="tr-TR" sz="2000" err="1">
                <a:solidFill>
                  <a:schemeClr val="tx1">
                    <a:lumMod val="65000"/>
                    <a:lumOff val="35000"/>
                  </a:schemeClr>
                </a:solidFill>
                <a:latin typeface="Oxanium" pitchFamily="2" charset="77"/>
                <a:ea typeface="Open Sans"/>
                <a:cs typeface="Open Sans"/>
              </a:rPr>
              <a:t>up</a:t>
            </a:r>
            <a:r>
              <a:rPr lang="tr-TR" sz="2000">
                <a:solidFill>
                  <a:schemeClr val="tx1">
                    <a:lumMod val="65000"/>
                    <a:lumOff val="35000"/>
                  </a:schemeClr>
                </a:solidFill>
                <a:latin typeface="Oxanium" pitchFamily="2" charset="77"/>
                <a:ea typeface="Open Sans"/>
                <a:cs typeface="Open Sans"/>
              </a:rPr>
              <a:t> </a:t>
            </a:r>
            <a:r>
              <a:rPr lang="tr-TR" sz="2000" err="1">
                <a:solidFill>
                  <a:schemeClr val="tx1">
                    <a:lumMod val="65000"/>
                    <a:lumOff val="35000"/>
                  </a:schemeClr>
                </a:solidFill>
                <a:latin typeface="Oxanium" pitchFamily="2" charset="77"/>
                <a:ea typeface="Open Sans"/>
                <a:cs typeface="Open Sans"/>
              </a:rPr>
              <a:t>to</a:t>
            </a:r>
            <a:r>
              <a:rPr lang="tr-TR" sz="2000">
                <a:solidFill>
                  <a:schemeClr val="tx1">
                    <a:lumMod val="65000"/>
                    <a:lumOff val="35000"/>
                  </a:schemeClr>
                </a:solidFill>
                <a:latin typeface="Oxanium" pitchFamily="2" charset="77"/>
                <a:ea typeface="Open Sans"/>
                <a:cs typeface="Open Sans"/>
              </a:rPr>
              <a:t> </a:t>
            </a:r>
            <a:r>
              <a:rPr lang="tr-TR" sz="2000" err="1">
                <a:solidFill>
                  <a:schemeClr val="tx1">
                    <a:lumMod val="65000"/>
                    <a:lumOff val="35000"/>
                  </a:schemeClr>
                </a:solidFill>
                <a:latin typeface="Oxanium" pitchFamily="2" charset="77"/>
                <a:ea typeface="Open Sans"/>
                <a:cs typeface="Open Sans"/>
              </a:rPr>
              <a:t>date</a:t>
            </a:r>
            <a:r>
              <a:rPr lang="tr-TR" sz="2000">
                <a:solidFill>
                  <a:schemeClr val="tx1">
                    <a:lumMod val="65000"/>
                    <a:lumOff val="35000"/>
                  </a:schemeClr>
                </a:solidFill>
                <a:latin typeface="Oxanium" pitchFamily="2" charset="77"/>
                <a:ea typeface="Open Sans"/>
                <a:cs typeface="Open Sans"/>
              </a:rPr>
              <a:t> </a:t>
            </a:r>
            <a:r>
              <a:rPr lang="tr-TR" sz="2000" err="1">
                <a:solidFill>
                  <a:schemeClr val="tx1">
                    <a:lumMod val="65000"/>
                    <a:lumOff val="35000"/>
                  </a:schemeClr>
                </a:solidFill>
                <a:latin typeface="Oxanium" pitchFamily="2" charset="77"/>
                <a:ea typeface="Open Sans"/>
                <a:cs typeface="Open Sans"/>
              </a:rPr>
              <a:t>with</a:t>
            </a:r>
            <a:r>
              <a:rPr lang="tr-TR" sz="2000">
                <a:solidFill>
                  <a:schemeClr val="tx1">
                    <a:lumMod val="65000"/>
                    <a:lumOff val="35000"/>
                  </a:schemeClr>
                </a:solidFill>
                <a:latin typeface="Oxanium" pitchFamily="2" charset="77"/>
                <a:ea typeface="Open Sans"/>
                <a:cs typeface="Open Sans"/>
              </a:rPr>
              <a:t> </a:t>
            </a:r>
            <a:r>
              <a:rPr lang="tr-TR" sz="2000" err="1">
                <a:solidFill>
                  <a:schemeClr val="tx1">
                    <a:lumMod val="65000"/>
                    <a:lumOff val="35000"/>
                  </a:schemeClr>
                </a:solidFill>
                <a:latin typeface="Oxanium" pitchFamily="2" charset="77"/>
                <a:ea typeface="Open Sans"/>
                <a:cs typeface="Open Sans"/>
              </a:rPr>
              <a:t>the</a:t>
            </a:r>
            <a:r>
              <a:rPr lang="tr-TR" sz="2000">
                <a:solidFill>
                  <a:schemeClr val="tx1">
                    <a:lumMod val="65000"/>
                    <a:lumOff val="35000"/>
                  </a:schemeClr>
                </a:solidFill>
                <a:latin typeface="Oxanium" pitchFamily="2" charset="77"/>
                <a:ea typeface="Open Sans"/>
                <a:cs typeface="Open Sans"/>
              </a:rPr>
              <a:t> </a:t>
            </a:r>
            <a:r>
              <a:rPr lang="tr-TR" sz="2000" err="1">
                <a:solidFill>
                  <a:schemeClr val="tx1">
                    <a:lumMod val="65000"/>
                    <a:lumOff val="35000"/>
                  </a:schemeClr>
                </a:solidFill>
                <a:latin typeface="Oxanium" pitchFamily="2" charset="77"/>
                <a:ea typeface="Open Sans"/>
                <a:cs typeface="Open Sans"/>
              </a:rPr>
              <a:t>latest</a:t>
            </a:r>
            <a:r>
              <a:rPr lang="tr-TR" sz="2000">
                <a:solidFill>
                  <a:schemeClr val="tx1">
                    <a:lumMod val="65000"/>
                    <a:lumOff val="35000"/>
                  </a:schemeClr>
                </a:solidFill>
                <a:latin typeface="Oxanium" pitchFamily="2" charset="77"/>
                <a:ea typeface="Open Sans"/>
                <a:cs typeface="Open Sans"/>
              </a:rPr>
              <a:t> </a:t>
            </a:r>
            <a:r>
              <a:rPr lang="tr-TR" sz="2000" err="1">
                <a:solidFill>
                  <a:schemeClr val="tx1">
                    <a:lumMod val="65000"/>
                    <a:lumOff val="35000"/>
                  </a:schemeClr>
                </a:solidFill>
                <a:latin typeface="Oxanium" pitchFamily="2" charset="77"/>
                <a:ea typeface="Open Sans"/>
                <a:cs typeface="Open Sans"/>
              </a:rPr>
              <a:t>news</a:t>
            </a:r>
            <a:r>
              <a:rPr lang="tr-TR" sz="2000">
                <a:solidFill>
                  <a:schemeClr val="tx1">
                    <a:lumMod val="65000"/>
                    <a:lumOff val="35000"/>
                  </a:schemeClr>
                </a:solidFill>
                <a:latin typeface="Oxanium" pitchFamily="2" charset="77"/>
                <a:ea typeface="Open Sans"/>
                <a:cs typeface="Open Sans"/>
              </a:rPr>
              <a:t>, </a:t>
            </a:r>
            <a:r>
              <a:rPr lang="tr-TR" sz="2000" err="1">
                <a:solidFill>
                  <a:schemeClr val="tx1">
                    <a:lumMod val="65000"/>
                    <a:lumOff val="35000"/>
                  </a:schemeClr>
                </a:solidFill>
                <a:latin typeface="Oxanium" pitchFamily="2" charset="77"/>
                <a:ea typeface="Open Sans"/>
                <a:cs typeface="Open Sans"/>
              </a:rPr>
              <a:t>updates</a:t>
            </a:r>
            <a:r>
              <a:rPr lang="tr-TR" sz="2000">
                <a:solidFill>
                  <a:schemeClr val="tx1">
                    <a:lumMod val="65000"/>
                    <a:lumOff val="35000"/>
                  </a:schemeClr>
                </a:solidFill>
                <a:latin typeface="Oxanium" pitchFamily="2" charset="77"/>
                <a:ea typeface="Open Sans"/>
                <a:cs typeface="Open Sans"/>
              </a:rPr>
              <a:t> </a:t>
            </a:r>
            <a:r>
              <a:rPr lang="tr-TR" sz="2000" err="1">
                <a:solidFill>
                  <a:schemeClr val="tx1">
                    <a:lumMod val="65000"/>
                    <a:lumOff val="35000"/>
                  </a:schemeClr>
                </a:solidFill>
                <a:latin typeface="Oxanium" pitchFamily="2" charset="77"/>
                <a:ea typeface="Open Sans"/>
                <a:cs typeface="Open Sans"/>
              </a:rPr>
              <a:t>and</a:t>
            </a:r>
            <a:r>
              <a:rPr lang="tr-TR" sz="2000">
                <a:solidFill>
                  <a:schemeClr val="tx1">
                    <a:lumMod val="65000"/>
                    <a:lumOff val="35000"/>
                  </a:schemeClr>
                </a:solidFill>
                <a:latin typeface="Oxanium" pitchFamily="2" charset="77"/>
                <a:ea typeface="Open Sans"/>
                <a:cs typeface="Open Sans"/>
              </a:rPr>
              <a:t> </a:t>
            </a:r>
            <a:r>
              <a:rPr lang="tr-TR" sz="2000" err="1">
                <a:solidFill>
                  <a:schemeClr val="tx1">
                    <a:lumMod val="65000"/>
                    <a:lumOff val="35000"/>
                  </a:schemeClr>
                </a:solidFill>
                <a:latin typeface="Oxanium" pitchFamily="2" charset="77"/>
                <a:ea typeface="Open Sans"/>
                <a:cs typeface="Open Sans"/>
              </a:rPr>
              <a:t>insights</a:t>
            </a:r>
            <a:r>
              <a:rPr lang="tr-TR" sz="2000">
                <a:solidFill>
                  <a:schemeClr val="tx1">
                    <a:lumMod val="65000"/>
                    <a:lumOff val="35000"/>
                  </a:schemeClr>
                </a:solidFill>
                <a:latin typeface="Oxanium" pitchFamily="2" charset="77"/>
                <a:ea typeface="Open Sans"/>
                <a:cs typeface="Open Sans"/>
              </a:rPr>
              <a:t>.</a:t>
            </a:r>
            <a:endParaRPr lang="en-US" sz="2000">
              <a:solidFill>
                <a:schemeClr val="tx1">
                  <a:lumMod val="65000"/>
                  <a:lumOff val="35000"/>
                </a:schemeClr>
              </a:solidFill>
              <a:latin typeface="Oxanium" pitchFamily="2" charset="77"/>
            </a:endParaRPr>
          </a:p>
          <a:p>
            <a:pPr marL="0" indent="0" algn="ctr">
              <a:buFont typeface="Arial" panose="020B0604020202020204" pitchFamily="34" charset="0"/>
              <a:buNone/>
            </a:pPr>
            <a:endParaRPr lang="tr-TR" sz="2000">
              <a:solidFill>
                <a:schemeClr val="tx1">
                  <a:lumMod val="65000"/>
                  <a:lumOff val="35000"/>
                </a:schemeClr>
              </a:solidFill>
              <a:latin typeface="Oxanium" pitchFamily="2" charset="77"/>
              <a:ea typeface="Open Sans"/>
              <a:cs typeface="Open Sans"/>
            </a:endParaRPr>
          </a:p>
        </p:txBody>
      </p:sp>
      <p:sp>
        <p:nvSpPr>
          <p:cNvPr id="7" name="Rounded Rectangle 6">
            <a:extLst>
              <a:ext uri="{FF2B5EF4-FFF2-40B4-BE49-F238E27FC236}">
                <a16:creationId xmlns:a16="http://schemas.microsoft.com/office/drawing/2014/main" id="{4BF46C60-D4C8-15FA-E780-AFE6D7988672}"/>
              </a:ext>
            </a:extLst>
          </p:cNvPr>
          <p:cNvSpPr/>
          <p:nvPr/>
        </p:nvSpPr>
        <p:spPr>
          <a:xfrm>
            <a:off x="874712" y="1798519"/>
            <a:ext cx="2345565" cy="2813238"/>
          </a:xfrm>
          <a:prstGeom prst="roundRect">
            <a:avLst/>
          </a:prstGeom>
          <a:solidFill>
            <a:schemeClr val="bg1"/>
          </a:solidFill>
          <a:ln w="15875">
            <a:noFill/>
          </a:ln>
          <a:effectLst>
            <a:outerShdw dist="101600" dir="2700000" algn="tl" rotWithShape="0">
              <a:srgbClr val="0A66C2"/>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 name="TextBox 7">
            <a:extLst>
              <a:ext uri="{FF2B5EF4-FFF2-40B4-BE49-F238E27FC236}">
                <a16:creationId xmlns:a16="http://schemas.microsoft.com/office/drawing/2014/main" id="{90C9B3EE-4E11-B749-9606-CBF84FEA8918}"/>
              </a:ext>
            </a:extLst>
          </p:cNvPr>
          <p:cNvSpPr txBox="1"/>
          <p:nvPr/>
        </p:nvSpPr>
        <p:spPr>
          <a:xfrm>
            <a:off x="874713" y="3443282"/>
            <a:ext cx="2345564" cy="769441"/>
          </a:xfrm>
          <a:prstGeom prst="rect">
            <a:avLst/>
          </a:prstGeom>
          <a:noFill/>
        </p:spPr>
        <p:txBody>
          <a:bodyPr wrap="square" rtlCol="0">
            <a:spAutoFit/>
          </a:bodyPr>
          <a:lstStyle/>
          <a:p>
            <a:pPr algn="ctr"/>
            <a:r>
              <a:rPr lang="en-TR" sz="2400" b="1">
                <a:solidFill>
                  <a:srgbClr val="0A66C2"/>
                </a:solidFill>
                <a:latin typeface="Oxanium ExtraBold" pitchFamily="2" charset="77"/>
              </a:rPr>
              <a:t>LinkedIn</a:t>
            </a:r>
          </a:p>
          <a:p>
            <a:pPr algn="ctr"/>
            <a:r>
              <a:rPr lang="en-TR" sz="2000">
                <a:solidFill>
                  <a:srgbClr val="0A66C2"/>
                </a:solidFill>
                <a:latin typeface="Oxanium Medium" pitchFamily="2" charset="77"/>
              </a:rPr>
              <a:t>@protasoftware</a:t>
            </a:r>
          </a:p>
        </p:txBody>
      </p:sp>
      <p:pic>
        <p:nvPicPr>
          <p:cNvPr id="10" name="Graphic 9">
            <a:extLst>
              <a:ext uri="{FF2B5EF4-FFF2-40B4-BE49-F238E27FC236}">
                <a16:creationId xmlns:a16="http://schemas.microsoft.com/office/drawing/2014/main" id="{7BCCFCD6-D55F-DF9F-2603-F636E7EDEA7A}"/>
              </a:ext>
            </a:extLst>
          </p:cNvPr>
          <p:cNvPicPr>
            <a:picLocks noChangeAspect="1"/>
          </p:cNvPicPr>
          <p:nvPr/>
        </p:nvPicPr>
        <p:blipFill>
          <a:blip>
            <a:extLst>
              <a:ext uri="{96DAC541-7B7A-43D3-8B79-37D633B846F1}">
                <asvg:svgBlip xmlns:asvg="http://schemas.microsoft.com/office/drawing/2016/SVG/main" r:embed="rId3"/>
              </a:ext>
            </a:extLst>
          </a:blip>
          <a:srcRect l="-1444" t="-1444" r="-1444" b="-1444"/>
          <a:stretch>
            <a:fillRect/>
          </a:stretch>
        </p:blipFill>
        <p:spPr>
          <a:xfrm>
            <a:off x="1584496" y="2085561"/>
            <a:ext cx="925996" cy="925996"/>
          </a:xfrm>
          <a:prstGeom prst="rect">
            <a:avLst/>
          </a:prstGeom>
        </p:spPr>
      </p:pic>
      <p:sp>
        <p:nvSpPr>
          <p:cNvPr id="11" name="Rounded Rectangle 10">
            <a:extLst>
              <a:ext uri="{FF2B5EF4-FFF2-40B4-BE49-F238E27FC236}">
                <a16:creationId xmlns:a16="http://schemas.microsoft.com/office/drawing/2014/main" id="{E482DC93-EDCB-464F-61F1-C015D53A90DD}"/>
              </a:ext>
            </a:extLst>
          </p:cNvPr>
          <p:cNvSpPr/>
          <p:nvPr/>
        </p:nvSpPr>
        <p:spPr>
          <a:xfrm>
            <a:off x="3528460" y="1798519"/>
            <a:ext cx="2345565" cy="2813238"/>
          </a:xfrm>
          <a:prstGeom prst="roundRect">
            <a:avLst/>
          </a:prstGeom>
          <a:solidFill>
            <a:schemeClr val="bg1"/>
          </a:solidFill>
          <a:ln w="15875">
            <a:noFill/>
          </a:ln>
          <a:effectLst>
            <a:outerShdw dist="101600" dir="2700000" algn="tl" rotWithShape="0">
              <a:srgbClr val="E12F6C"/>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2" name="TextBox 11">
            <a:extLst>
              <a:ext uri="{FF2B5EF4-FFF2-40B4-BE49-F238E27FC236}">
                <a16:creationId xmlns:a16="http://schemas.microsoft.com/office/drawing/2014/main" id="{6348AE38-7F5D-3369-07FD-C0060E3DF589}"/>
              </a:ext>
            </a:extLst>
          </p:cNvPr>
          <p:cNvSpPr txBox="1"/>
          <p:nvPr/>
        </p:nvSpPr>
        <p:spPr>
          <a:xfrm>
            <a:off x="3528461" y="3443282"/>
            <a:ext cx="2345564" cy="769441"/>
          </a:xfrm>
          <a:prstGeom prst="rect">
            <a:avLst/>
          </a:prstGeom>
          <a:noFill/>
        </p:spPr>
        <p:txBody>
          <a:bodyPr wrap="square" rtlCol="0">
            <a:spAutoFit/>
          </a:bodyPr>
          <a:lstStyle/>
          <a:p>
            <a:pPr algn="ctr"/>
            <a:r>
              <a:rPr lang="en-TR" sz="2400" b="1">
                <a:solidFill>
                  <a:srgbClr val="E12F6C"/>
                </a:solidFill>
                <a:latin typeface="Oxanium ExtraBold" pitchFamily="2" charset="77"/>
              </a:rPr>
              <a:t>Instagram</a:t>
            </a:r>
          </a:p>
          <a:p>
            <a:pPr algn="ctr"/>
            <a:r>
              <a:rPr lang="en-TR" sz="2000">
                <a:solidFill>
                  <a:srgbClr val="E12F6C"/>
                </a:solidFill>
                <a:latin typeface="Oxanium Medium" pitchFamily="2" charset="77"/>
              </a:rPr>
              <a:t>@protasoftware</a:t>
            </a:r>
          </a:p>
        </p:txBody>
      </p:sp>
      <p:pic>
        <p:nvPicPr>
          <p:cNvPr id="15" name="Graphic 14">
            <a:extLst>
              <a:ext uri="{FF2B5EF4-FFF2-40B4-BE49-F238E27FC236}">
                <a16:creationId xmlns:a16="http://schemas.microsoft.com/office/drawing/2014/main" id="{9867F811-3695-85F6-C365-023B18FCB67E}"/>
              </a:ext>
            </a:extLst>
          </p:cNvPr>
          <p:cNvPicPr>
            <a:picLocks noChangeAspect="1"/>
          </p:cNvPicPr>
          <p:nvPr/>
        </p:nvPicPr>
        <p:blipFill>
          <a:blip>
            <a:extLst>
              <a:ext uri="{96DAC541-7B7A-43D3-8B79-37D633B846F1}">
                <asvg:svgBlip xmlns:asvg="http://schemas.microsoft.com/office/drawing/2016/SVG/main" r:embed="rId4"/>
              </a:ext>
            </a:extLst>
          </a:blip>
          <a:srcRect l="212" t="212" r="212" b="212"/>
          <a:stretch>
            <a:fillRect/>
          </a:stretch>
        </p:blipFill>
        <p:spPr>
          <a:xfrm>
            <a:off x="4253153" y="2085561"/>
            <a:ext cx="896178" cy="896178"/>
          </a:xfrm>
          <a:prstGeom prst="rect">
            <a:avLst/>
          </a:prstGeom>
          <a:effectLst/>
        </p:spPr>
      </p:pic>
      <p:sp>
        <p:nvSpPr>
          <p:cNvPr id="16" name="Rounded Rectangle 15">
            <a:extLst>
              <a:ext uri="{FF2B5EF4-FFF2-40B4-BE49-F238E27FC236}">
                <a16:creationId xmlns:a16="http://schemas.microsoft.com/office/drawing/2014/main" id="{09D08B35-A1A4-8613-C807-4B0068A69229}"/>
              </a:ext>
            </a:extLst>
          </p:cNvPr>
          <p:cNvSpPr/>
          <p:nvPr/>
        </p:nvSpPr>
        <p:spPr>
          <a:xfrm>
            <a:off x="6321355" y="1798519"/>
            <a:ext cx="2345565" cy="2813238"/>
          </a:xfrm>
          <a:prstGeom prst="roundRect">
            <a:avLst/>
          </a:prstGeom>
          <a:solidFill>
            <a:schemeClr val="bg1"/>
          </a:solidFill>
          <a:ln w="15875">
            <a:noFill/>
          </a:ln>
          <a:effectLst>
            <a:outerShdw dist="101600" dir="2700000" algn="tl" rotWithShape="0">
              <a:srgbClr val="1977F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7" name="TextBox 16">
            <a:extLst>
              <a:ext uri="{FF2B5EF4-FFF2-40B4-BE49-F238E27FC236}">
                <a16:creationId xmlns:a16="http://schemas.microsoft.com/office/drawing/2014/main" id="{CFD71EB4-1619-8C77-F872-CFECCC518240}"/>
              </a:ext>
            </a:extLst>
          </p:cNvPr>
          <p:cNvSpPr txBox="1"/>
          <p:nvPr/>
        </p:nvSpPr>
        <p:spPr>
          <a:xfrm>
            <a:off x="6321356" y="3443282"/>
            <a:ext cx="2345564" cy="769441"/>
          </a:xfrm>
          <a:prstGeom prst="rect">
            <a:avLst/>
          </a:prstGeom>
          <a:noFill/>
        </p:spPr>
        <p:txBody>
          <a:bodyPr wrap="square" rtlCol="0">
            <a:spAutoFit/>
          </a:bodyPr>
          <a:lstStyle/>
          <a:p>
            <a:pPr algn="ctr"/>
            <a:r>
              <a:rPr lang="en-TR" sz="2400" b="1">
                <a:solidFill>
                  <a:srgbClr val="1977F3"/>
                </a:solidFill>
                <a:latin typeface="Oxanium ExtraBold" pitchFamily="2" charset="77"/>
              </a:rPr>
              <a:t>Facebook</a:t>
            </a:r>
          </a:p>
          <a:p>
            <a:pPr algn="ctr"/>
            <a:r>
              <a:rPr lang="en-TR" sz="2000">
                <a:solidFill>
                  <a:srgbClr val="1977F3"/>
                </a:solidFill>
                <a:latin typeface="Oxanium Medium" pitchFamily="2" charset="77"/>
              </a:rPr>
              <a:t>@protasoftware</a:t>
            </a:r>
          </a:p>
        </p:txBody>
      </p:sp>
      <p:pic>
        <p:nvPicPr>
          <p:cNvPr id="20" name="Graphic 19">
            <a:extLst>
              <a:ext uri="{FF2B5EF4-FFF2-40B4-BE49-F238E27FC236}">
                <a16:creationId xmlns:a16="http://schemas.microsoft.com/office/drawing/2014/main" id="{9223DC04-0E55-E549-2949-9FCD09E7B3E5}"/>
              </a:ext>
            </a:extLst>
          </p:cNvPr>
          <p:cNvPicPr>
            <a:picLocks noChangeAspect="1"/>
          </p:cNvPicPr>
          <p:nvPr/>
        </p:nvPicPr>
        <p:blipFill>
          <a:blip>
            <a:extLst>
              <a:ext uri="{96DAC541-7B7A-43D3-8B79-37D633B846F1}">
                <asvg:svgBlip xmlns:asvg="http://schemas.microsoft.com/office/drawing/2016/SVG/main" r:embed="rId5"/>
              </a:ext>
            </a:extLst>
          </a:blip>
          <a:srcRect l="-892" t="-892" r="-892" b="-892"/>
          <a:stretch>
            <a:fillRect/>
          </a:stretch>
        </p:blipFill>
        <p:spPr>
          <a:xfrm>
            <a:off x="7006291" y="2031253"/>
            <a:ext cx="984770" cy="984770"/>
          </a:xfrm>
          <a:prstGeom prst="rect">
            <a:avLst/>
          </a:prstGeom>
        </p:spPr>
      </p:pic>
      <p:sp>
        <p:nvSpPr>
          <p:cNvPr id="21" name="Rounded Rectangle 20">
            <a:extLst>
              <a:ext uri="{FF2B5EF4-FFF2-40B4-BE49-F238E27FC236}">
                <a16:creationId xmlns:a16="http://schemas.microsoft.com/office/drawing/2014/main" id="{8320A240-CAA4-8EC2-9187-61206D643C21}"/>
              </a:ext>
            </a:extLst>
          </p:cNvPr>
          <p:cNvSpPr/>
          <p:nvPr/>
        </p:nvSpPr>
        <p:spPr>
          <a:xfrm>
            <a:off x="8975103" y="1798519"/>
            <a:ext cx="2345565" cy="2813238"/>
          </a:xfrm>
          <a:prstGeom prst="roundRect">
            <a:avLst/>
          </a:prstGeom>
          <a:solidFill>
            <a:schemeClr val="bg1"/>
          </a:solidFill>
          <a:ln w="15875">
            <a:noFill/>
          </a:ln>
          <a:effectLst>
            <a:outerShdw dist="101600" dir="2700000" algn="tl" rotWithShape="0">
              <a:srgbClr val="FF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2" name="TextBox 21">
            <a:extLst>
              <a:ext uri="{FF2B5EF4-FFF2-40B4-BE49-F238E27FC236}">
                <a16:creationId xmlns:a16="http://schemas.microsoft.com/office/drawing/2014/main" id="{FCAC923F-D199-98DD-0D4C-5E6E97055718}"/>
              </a:ext>
            </a:extLst>
          </p:cNvPr>
          <p:cNvSpPr txBox="1"/>
          <p:nvPr/>
        </p:nvSpPr>
        <p:spPr>
          <a:xfrm>
            <a:off x="8975104" y="3443282"/>
            <a:ext cx="2345564" cy="769441"/>
          </a:xfrm>
          <a:prstGeom prst="rect">
            <a:avLst/>
          </a:prstGeom>
          <a:noFill/>
        </p:spPr>
        <p:txBody>
          <a:bodyPr wrap="square" rtlCol="0">
            <a:spAutoFit/>
          </a:bodyPr>
          <a:lstStyle/>
          <a:p>
            <a:pPr algn="ctr"/>
            <a:r>
              <a:rPr lang="en-TR" sz="2400" b="1">
                <a:solidFill>
                  <a:srgbClr val="FF0000"/>
                </a:solidFill>
                <a:latin typeface="Oxanium ExtraBold" pitchFamily="2" charset="77"/>
              </a:rPr>
              <a:t>YouTube</a:t>
            </a:r>
          </a:p>
          <a:p>
            <a:pPr algn="ctr"/>
            <a:r>
              <a:rPr lang="en-TR" sz="2000">
                <a:solidFill>
                  <a:srgbClr val="FF0000"/>
                </a:solidFill>
                <a:latin typeface="Oxanium Medium" pitchFamily="2" charset="77"/>
              </a:rPr>
              <a:t>@protasoftware</a:t>
            </a:r>
          </a:p>
        </p:txBody>
      </p:sp>
      <p:pic>
        <p:nvPicPr>
          <p:cNvPr id="25" name="Graphic 24">
            <a:extLst>
              <a:ext uri="{FF2B5EF4-FFF2-40B4-BE49-F238E27FC236}">
                <a16:creationId xmlns:a16="http://schemas.microsoft.com/office/drawing/2014/main" id="{C26BE837-EC41-5B05-2538-83BD22B0FA7A}"/>
              </a:ext>
            </a:extLst>
          </p:cNvPr>
          <p:cNvPicPr>
            <a:picLocks noChangeAspect="1"/>
          </p:cNvPicPr>
          <p:nvPr/>
        </p:nvPicPr>
        <p:blipFill>
          <a:blip>
            <a:extLst>
              <a:ext uri="{96DAC541-7B7A-43D3-8B79-37D633B846F1}">
                <asvg:svgBlip xmlns:asvg="http://schemas.microsoft.com/office/drawing/2016/SVG/main" r:embed="rId6"/>
              </a:ext>
            </a:extLst>
          </a:blip>
          <a:srcRect l="-892" t="-892" r="-892" b="-892"/>
          <a:stretch>
            <a:fillRect/>
          </a:stretch>
        </p:blipFill>
        <p:spPr>
          <a:xfrm>
            <a:off x="9641387" y="2031253"/>
            <a:ext cx="1012995" cy="1012995"/>
          </a:xfrm>
          <a:prstGeom prst="rect">
            <a:avLst/>
          </a:prstGeom>
        </p:spPr>
      </p:pic>
      <p:sp>
        <p:nvSpPr>
          <p:cNvPr id="26" name="Metin Yer Tutucusu 2">
            <a:extLst>
              <a:ext uri="{FF2B5EF4-FFF2-40B4-BE49-F238E27FC236}">
                <a16:creationId xmlns:a16="http://schemas.microsoft.com/office/drawing/2014/main" id="{DA0E8067-627E-F8E4-24D1-EB5389D6C0A6}"/>
              </a:ext>
            </a:extLst>
          </p:cNvPr>
          <p:cNvSpPr txBox="1">
            <a:spLocks/>
          </p:cNvSpPr>
          <p:nvPr/>
        </p:nvSpPr>
        <p:spPr>
          <a:xfrm>
            <a:off x="1047" y="5422384"/>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err="1">
                <a:solidFill>
                  <a:schemeClr val="bg1"/>
                </a:solidFill>
                <a:latin typeface="Oxanium" pitchFamily="2" charset="77"/>
                <a:ea typeface="Open Sans"/>
                <a:cs typeface="Open Sans"/>
              </a:rPr>
              <a:t>Search</a:t>
            </a:r>
            <a:r>
              <a:rPr lang="tr-TR" sz="2000">
                <a:solidFill>
                  <a:schemeClr val="bg1"/>
                </a:solidFill>
                <a:latin typeface="Oxanium" pitchFamily="2" charset="77"/>
                <a:ea typeface="Open Sans"/>
                <a:cs typeface="Open Sans"/>
              </a:rPr>
              <a:t> </a:t>
            </a:r>
            <a:r>
              <a:rPr lang="tr-TR" sz="2000" b="1">
                <a:solidFill>
                  <a:schemeClr val="bg1"/>
                </a:solidFill>
                <a:latin typeface="Oxanium" pitchFamily="2" charset="77"/>
                <a:ea typeface="Open Sans"/>
                <a:cs typeface="Open Sans"/>
              </a:rPr>
              <a:t>@</a:t>
            </a:r>
            <a:r>
              <a:rPr lang="tr-TR" sz="2000" b="1" err="1">
                <a:solidFill>
                  <a:schemeClr val="bg1"/>
                </a:solidFill>
                <a:latin typeface="Oxanium" pitchFamily="2" charset="77"/>
                <a:ea typeface="Open Sans"/>
                <a:cs typeface="Open Sans"/>
              </a:rPr>
              <a:t>protasoftware</a:t>
            </a:r>
            <a:r>
              <a:rPr lang="tr-TR" sz="2000">
                <a:solidFill>
                  <a:schemeClr val="bg1"/>
                </a:solidFill>
                <a:latin typeface="Oxanium" pitchFamily="2" charset="77"/>
                <a:ea typeface="Open Sans"/>
                <a:cs typeface="Open Sans"/>
              </a:rPr>
              <a:t> &amp; hit </a:t>
            </a:r>
            <a:r>
              <a:rPr lang="tr-TR" sz="2000" b="1" err="1">
                <a:solidFill>
                  <a:schemeClr val="bg1"/>
                </a:solidFill>
                <a:latin typeface="Oxanium" pitchFamily="2" charset="77"/>
                <a:ea typeface="Open Sans"/>
                <a:cs typeface="Open Sans"/>
              </a:rPr>
              <a:t>Follow</a:t>
            </a:r>
            <a:endParaRPr lang="en-US" sz="2000" b="1">
              <a:solidFill>
                <a:schemeClr val="bg1"/>
              </a:solidFill>
              <a:latin typeface="Oxanium" pitchFamily="2" charset="77"/>
            </a:endParaRPr>
          </a:p>
          <a:p>
            <a:pPr marL="0" indent="0" algn="ctr">
              <a:buFont typeface="Arial" panose="020B0604020202020204" pitchFamily="34" charset="0"/>
              <a:buNone/>
            </a:pPr>
            <a:endParaRPr lang="tr-TR" sz="2000">
              <a:solidFill>
                <a:schemeClr val="bg1"/>
              </a:solidFill>
              <a:latin typeface="Oxanium" pitchFamily="2" charset="77"/>
              <a:ea typeface="Open Sans"/>
              <a:cs typeface="Open Sans"/>
            </a:endParaRPr>
          </a:p>
        </p:txBody>
      </p:sp>
    </p:spTree>
    <p:extLst>
      <p:ext uri="{BB962C8B-B14F-4D97-AF65-F5344CB8AC3E}">
        <p14:creationId xmlns:p14="http://schemas.microsoft.com/office/powerpoint/2010/main" val="171186321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6B1BF-EB25-2A95-AA43-30EB9C8F5589}"/>
            </a:ext>
          </a:extLst>
        </p:cNvPr>
        <p:cNvGrpSpPr/>
        <p:nvPr/>
      </p:nvGrpSpPr>
      <p:grpSpPr>
        <a:xfrm>
          <a:off x="0" y="0"/>
          <a:ext cx="0" cy="0"/>
          <a:chOff x="0" y="0"/>
          <a:chExt cx="0" cy="0"/>
        </a:xfrm>
      </p:grpSpPr>
      <p:sp>
        <p:nvSpPr>
          <p:cNvPr id="27" name="Rounded Rectangle 26">
            <a:extLst>
              <a:ext uri="{FF2B5EF4-FFF2-40B4-BE49-F238E27FC236}">
                <a16:creationId xmlns:a16="http://schemas.microsoft.com/office/drawing/2014/main" id="{5A78DB12-1550-E57A-161A-574442F7A421}"/>
              </a:ext>
            </a:extLst>
          </p:cNvPr>
          <p:cNvSpPr/>
          <p:nvPr/>
        </p:nvSpPr>
        <p:spPr>
          <a:xfrm>
            <a:off x="3526770" y="3538465"/>
            <a:ext cx="5138460" cy="658292"/>
          </a:xfrm>
          <a:prstGeom prst="roundRect">
            <a:avLst/>
          </a:prstGeom>
          <a:solidFill>
            <a:srgbClr val="E11B22"/>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 name="Başlık 1">
            <a:extLst>
              <a:ext uri="{FF2B5EF4-FFF2-40B4-BE49-F238E27FC236}">
                <a16:creationId xmlns:a16="http://schemas.microsoft.com/office/drawing/2014/main" id="{49DD59A6-033E-A528-A071-ED220821C976}"/>
              </a:ext>
            </a:extLst>
          </p:cNvPr>
          <p:cNvSpPr txBox="1">
            <a:spLocks/>
          </p:cNvSpPr>
          <p:nvPr/>
        </p:nvSpPr>
        <p:spPr>
          <a:xfrm>
            <a:off x="0" y="216000"/>
            <a:ext cx="12192000" cy="540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800" b="1">
                <a:solidFill>
                  <a:schemeClr val="tx1">
                    <a:lumMod val="65000"/>
                    <a:lumOff val="35000"/>
                  </a:schemeClr>
                </a:solidFill>
                <a:latin typeface="Oxanium" pitchFamily="2" charset="77"/>
                <a:ea typeface="Open Sans"/>
                <a:cs typeface="Open Sans"/>
              </a:rPr>
              <a:t>Connect &amp; </a:t>
            </a:r>
            <a:r>
              <a:rPr lang="tr-TR" sz="2800" b="1" err="1">
                <a:solidFill>
                  <a:schemeClr val="tx1">
                    <a:lumMod val="65000"/>
                    <a:lumOff val="35000"/>
                  </a:schemeClr>
                </a:solidFill>
                <a:latin typeface="Oxanium" pitchFamily="2" charset="77"/>
                <a:ea typeface="Open Sans"/>
                <a:cs typeface="Open Sans"/>
              </a:rPr>
              <a:t>Contact</a:t>
            </a:r>
            <a:r>
              <a:rPr lang="tr-TR" sz="2800" b="1">
                <a:solidFill>
                  <a:schemeClr val="tx1">
                    <a:lumMod val="65000"/>
                    <a:lumOff val="35000"/>
                  </a:schemeClr>
                </a:solidFill>
                <a:latin typeface="Oxanium" pitchFamily="2" charset="77"/>
                <a:ea typeface="Open Sans"/>
                <a:cs typeface="Open Sans"/>
              </a:rPr>
              <a:t> Us</a:t>
            </a:r>
          </a:p>
        </p:txBody>
      </p:sp>
      <p:sp>
        <p:nvSpPr>
          <p:cNvPr id="6" name="Metin Yer Tutucusu 2">
            <a:extLst>
              <a:ext uri="{FF2B5EF4-FFF2-40B4-BE49-F238E27FC236}">
                <a16:creationId xmlns:a16="http://schemas.microsoft.com/office/drawing/2014/main" id="{469A4A2D-7A7A-4B17-3013-FAE50E78C4B5}"/>
              </a:ext>
            </a:extLst>
          </p:cNvPr>
          <p:cNvSpPr txBox="1">
            <a:spLocks/>
          </p:cNvSpPr>
          <p:nvPr/>
        </p:nvSpPr>
        <p:spPr>
          <a:xfrm>
            <a:off x="1047" y="1341114"/>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a:solidFill>
                  <a:schemeClr val="bg2">
                    <a:lumMod val="75000"/>
                  </a:schemeClr>
                </a:solidFill>
                <a:latin typeface="Oxanium" pitchFamily="2" charset="77"/>
                <a:ea typeface="Open Sans"/>
                <a:cs typeface="Open Sans"/>
              </a:rPr>
              <a:t>— </a:t>
            </a:r>
            <a:r>
              <a:rPr lang="tr-TR" sz="2000" err="1">
                <a:solidFill>
                  <a:schemeClr val="bg2">
                    <a:lumMod val="75000"/>
                  </a:schemeClr>
                </a:solidFill>
                <a:latin typeface="Oxanium" pitchFamily="2" charset="77"/>
                <a:ea typeface="Open Sans"/>
                <a:cs typeface="Open Sans"/>
              </a:rPr>
              <a:t>Social</a:t>
            </a:r>
            <a:r>
              <a:rPr lang="tr-TR" sz="2000">
                <a:solidFill>
                  <a:schemeClr val="bg2">
                    <a:lumMod val="75000"/>
                  </a:schemeClr>
                </a:solidFill>
                <a:latin typeface="Oxanium" pitchFamily="2" charset="77"/>
                <a:ea typeface="Open Sans"/>
                <a:cs typeface="Open Sans"/>
              </a:rPr>
              <a:t> Media —</a:t>
            </a:r>
          </a:p>
        </p:txBody>
      </p:sp>
      <p:sp>
        <p:nvSpPr>
          <p:cNvPr id="26" name="Metin Yer Tutucusu 2">
            <a:extLst>
              <a:ext uri="{FF2B5EF4-FFF2-40B4-BE49-F238E27FC236}">
                <a16:creationId xmlns:a16="http://schemas.microsoft.com/office/drawing/2014/main" id="{B4B5E72B-9C3D-57CE-F53B-003E6DC96E3E}"/>
              </a:ext>
            </a:extLst>
          </p:cNvPr>
          <p:cNvSpPr txBox="1">
            <a:spLocks/>
          </p:cNvSpPr>
          <p:nvPr/>
        </p:nvSpPr>
        <p:spPr>
          <a:xfrm>
            <a:off x="1047" y="3644384"/>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Aft>
                <a:spcPts val="1200"/>
              </a:spcAft>
              <a:buNone/>
            </a:pPr>
            <a:r>
              <a:rPr lang="en-MY" sz="2000" b="1" err="1">
                <a:ln cmpd="sng">
                  <a:noFill/>
                </a:ln>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globalsales@protasoftware.com</a:t>
            </a:r>
            <a:endParaRPr lang="en-MY" sz="2000" b="1">
              <a:ln cmpd="sng">
                <a:noFill/>
              </a:ln>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0" indent="0" algn="ctr">
              <a:buFont typeface="Arial" panose="020B0604020202020204" pitchFamily="34" charset="0"/>
              <a:buNone/>
            </a:pPr>
            <a:endParaRPr lang="tr-TR" sz="2000">
              <a:solidFill>
                <a:schemeClr val="bg1"/>
              </a:solidFill>
              <a:latin typeface="Oxanium" pitchFamily="2" charset="77"/>
              <a:ea typeface="Open Sans"/>
              <a:cs typeface="Open Sans"/>
            </a:endParaRPr>
          </a:p>
        </p:txBody>
      </p:sp>
      <p:sp>
        <p:nvSpPr>
          <p:cNvPr id="2" name="Metin Yer Tutucusu 2">
            <a:extLst>
              <a:ext uri="{FF2B5EF4-FFF2-40B4-BE49-F238E27FC236}">
                <a16:creationId xmlns:a16="http://schemas.microsoft.com/office/drawing/2014/main" id="{2783D960-F17B-10F9-AF73-8783C6A6D5BC}"/>
              </a:ext>
            </a:extLst>
          </p:cNvPr>
          <p:cNvSpPr txBox="1">
            <a:spLocks/>
          </p:cNvSpPr>
          <p:nvPr/>
        </p:nvSpPr>
        <p:spPr>
          <a:xfrm>
            <a:off x="0" y="1876060"/>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err="1">
                <a:solidFill>
                  <a:srgbClr val="E11B22"/>
                </a:solidFill>
                <a:latin typeface="Oxanium" pitchFamily="2" charset="77"/>
                <a:ea typeface="Open Sans"/>
                <a:cs typeface="Open Sans"/>
              </a:rPr>
              <a:t>Social</a:t>
            </a:r>
            <a:r>
              <a:rPr lang="tr-TR" sz="2000">
                <a:solidFill>
                  <a:srgbClr val="E11B22"/>
                </a:solidFill>
                <a:latin typeface="Oxanium" pitchFamily="2" charset="77"/>
                <a:ea typeface="Open Sans"/>
                <a:cs typeface="Open Sans"/>
              </a:rPr>
              <a:t> Media </a:t>
            </a:r>
            <a:r>
              <a:rPr lang="tr-TR" sz="2000" b="1">
                <a:solidFill>
                  <a:srgbClr val="E11B22"/>
                </a:solidFill>
                <a:latin typeface="Oxanium" pitchFamily="2" charset="77"/>
                <a:ea typeface="Open Sans"/>
                <a:cs typeface="Open Sans"/>
              </a:rPr>
              <a:t>@ </a:t>
            </a:r>
            <a:r>
              <a:rPr lang="tr-TR" sz="2000" b="1" err="1">
                <a:solidFill>
                  <a:srgbClr val="E11B22"/>
                </a:solidFill>
                <a:latin typeface="Oxanium" pitchFamily="2" charset="77"/>
                <a:ea typeface="Open Sans"/>
                <a:cs typeface="Open Sans"/>
              </a:rPr>
              <a:t>Prota</a:t>
            </a:r>
            <a:r>
              <a:rPr lang="tr-TR" sz="2000" b="1">
                <a:solidFill>
                  <a:srgbClr val="E11B22"/>
                </a:solidFill>
                <a:latin typeface="Oxanium" pitchFamily="2" charset="77"/>
                <a:ea typeface="Open Sans"/>
                <a:cs typeface="Open Sans"/>
              </a:rPr>
              <a:t> Software</a:t>
            </a:r>
          </a:p>
        </p:txBody>
      </p:sp>
      <p:sp>
        <p:nvSpPr>
          <p:cNvPr id="3" name="Metin Yer Tutucusu 2">
            <a:extLst>
              <a:ext uri="{FF2B5EF4-FFF2-40B4-BE49-F238E27FC236}">
                <a16:creationId xmlns:a16="http://schemas.microsoft.com/office/drawing/2014/main" id="{A595C849-0C62-CB35-6233-305B7D5D1B59}"/>
              </a:ext>
            </a:extLst>
          </p:cNvPr>
          <p:cNvSpPr txBox="1">
            <a:spLocks/>
          </p:cNvSpPr>
          <p:nvPr/>
        </p:nvSpPr>
        <p:spPr>
          <a:xfrm>
            <a:off x="0" y="2196795"/>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Aft>
                <a:spcPts val="1200"/>
              </a:spcAft>
              <a:buNone/>
            </a:pPr>
            <a:r>
              <a:rPr lang="en-MY" sz="2000">
                <a:ln cmpd="sng">
                  <a:noFill/>
                </a:ln>
                <a:solidFill>
                  <a:schemeClr val="tx1">
                    <a:lumMod val="85000"/>
                    <a:lumOff val="15000"/>
                  </a:schemeClr>
                </a:solidFill>
                <a:latin typeface="Oxanium" pitchFamily="2" charset="77"/>
                <a:ea typeface="Open Sans SemiBold" panose="020B0606030504020204" pitchFamily="34" charset="0"/>
                <a:cs typeface="Open Sans SemiBold" panose="020B0606030504020204" pitchFamily="34" charset="0"/>
              </a:rPr>
              <a:t>LinkedIn / YouTube / Facebook / Instagram / X (Twitter)</a:t>
            </a:r>
            <a:endParaRPr lang="en-MY" sz="2400">
              <a:ln cmpd="sng">
                <a:noFill/>
              </a:ln>
              <a:solidFill>
                <a:schemeClr val="tx1">
                  <a:lumMod val="85000"/>
                  <a:lumOff val="15000"/>
                </a:schemeClr>
              </a:solidFill>
              <a:latin typeface="Oxanium" pitchFamily="2" charset="77"/>
              <a:ea typeface="Open Sans SemiBold" panose="020B0606030504020204" pitchFamily="34" charset="0"/>
              <a:cs typeface="Open Sans SemiBold" panose="020B0606030504020204" pitchFamily="34" charset="0"/>
            </a:endParaRPr>
          </a:p>
        </p:txBody>
      </p:sp>
      <p:sp>
        <p:nvSpPr>
          <p:cNvPr id="4" name="Metin Yer Tutucusu 2">
            <a:extLst>
              <a:ext uri="{FF2B5EF4-FFF2-40B4-BE49-F238E27FC236}">
                <a16:creationId xmlns:a16="http://schemas.microsoft.com/office/drawing/2014/main" id="{26F5C208-B992-73BB-5A8C-5831A0608357}"/>
              </a:ext>
            </a:extLst>
          </p:cNvPr>
          <p:cNvSpPr txBox="1">
            <a:spLocks/>
          </p:cNvSpPr>
          <p:nvPr/>
        </p:nvSpPr>
        <p:spPr>
          <a:xfrm>
            <a:off x="1047" y="3152134"/>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a:solidFill>
                  <a:schemeClr val="bg2">
                    <a:lumMod val="75000"/>
                  </a:schemeClr>
                </a:solidFill>
                <a:latin typeface="Oxanium" pitchFamily="2" charset="77"/>
                <a:ea typeface="Open Sans"/>
                <a:cs typeface="Open Sans"/>
              </a:rPr>
              <a:t>— </a:t>
            </a:r>
            <a:r>
              <a:rPr lang="tr-TR" sz="2000" err="1">
                <a:solidFill>
                  <a:schemeClr val="bg2">
                    <a:lumMod val="75000"/>
                  </a:schemeClr>
                </a:solidFill>
                <a:latin typeface="Oxanium" pitchFamily="2" charset="77"/>
                <a:ea typeface="Open Sans"/>
                <a:cs typeface="Open Sans"/>
              </a:rPr>
              <a:t>Sales</a:t>
            </a:r>
            <a:r>
              <a:rPr lang="tr-TR" sz="2000">
                <a:solidFill>
                  <a:schemeClr val="bg2">
                    <a:lumMod val="75000"/>
                  </a:schemeClr>
                </a:solidFill>
                <a:latin typeface="Oxanium" pitchFamily="2" charset="77"/>
                <a:ea typeface="Open Sans"/>
                <a:cs typeface="Open Sans"/>
              </a:rPr>
              <a:t> —</a:t>
            </a:r>
          </a:p>
        </p:txBody>
      </p:sp>
      <p:sp>
        <p:nvSpPr>
          <p:cNvPr id="9" name="Rounded Rectangle 8">
            <a:extLst>
              <a:ext uri="{FF2B5EF4-FFF2-40B4-BE49-F238E27FC236}">
                <a16:creationId xmlns:a16="http://schemas.microsoft.com/office/drawing/2014/main" id="{BC16BB05-3597-408B-4E90-334C9DBAEF58}"/>
              </a:ext>
            </a:extLst>
          </p:cNvPr>
          <p:cNvSpPr/>
          <p:nvPr/>
        </p:nvSpPr>
        <p:spPr>
          <a:xfrm>
            <a:off x="3526770" y="5042145"/>
            <a:ext cx="5138460" cy="658292"/>
          </a:xfrm>
          <a:prstGeom prst="roundRect">
            <a:avLst/>
          </a:prstGeom>
          <a:solidFill>
            <a:srgbClr val="E11B22"/>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Metin Yer Tutucusu 2">
            <a:extLst>
              <a:ext uri="{FF2B5EF4-FFF2-40B4-BE49-F238E27FC236}">
                <a16:creationId xmlns:a16="http://schemas.microsoft.com/office/drawing/2014/main" id="{BA650B9F-435D-8541-1D28-BE8E75BDEE68}"/>
              </a:ext>
            </a:extLst>
          </p:cNvPr>
          <p:cNvSpPr txBox="1">
            <a:spLocks/>
          </p:cNvSpPr>
          <p:nvPr/>
        </p:nvSpPr>
        <p:spPr>
          <a:xfrm>
            <a:off x="1047" y="5148064"/>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Aft>
                <a:spcPts val="1200"/>
              </a:spcAft>
              <a:buNone/>
            </a:pPr>
            <a:r>
              <a:rPr lang="en-MY" sz="2000" b="1" err="1">
                <a:ln cmpd="sng">
                  <a:noFill/>
                </a:ln>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www.protasoftware.com</a:t>
            </a:r>
            <a:endParaRPr lang="en-MY" sz="2000" b="1">
              <a:ln cmpd="sng">
                <a:noFill/>
              </a:ln>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0" indent="0" algn="ctr">
              <a:buFont typeface="Arial" panose="020B0604020202020204" pitchFamily="34" charset="0"/>
              <a:buNone/>
            </a:pPr>
            <a:endParaRPr lang="tr-TR" sz="2000">
              <a:solidFill>
                <a:schemeClr val="bg1"/>
              </a:solidFill>
              <a:latin typeface="Oxanium" pitchFamily="2" charset="77"/>
              <a:ea typeface="Open Sans"/>
              <a:cs typeface="Open Sans"/>
            </a:endParaRPr>
          </a:p>
        </p:txBody>
      </p:sp>
      <p:sp>
        <p:nvSpPr>
          <p:cNvPr id="14" name="Metin Yer Tutucusu 2">
            <a:extLst>
              <a:ext uri="{FF2B5EF4-FFF2-40B4-BE49-F238E27FC236}">
                <a16:creationId xmlns:a16="http://schemas.microsoft.com/office/drawing/2014/main" id="{252A9E35-A17F-0507-2532-DDF934445E35}"/>
              </a:ext>
            </a:extLst>
          </p:cNvPr>
          <p:cNvSpPr txBox="1">
            <a:spLocks/>
          </p:cNvSpPr>
          <p:nvPr/>
        </p:nvSpPr>
        <p:spPr>
          <a:xfrm>
            <a:off x="1047" y="4645654"/>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a:solidFill>
                  <a:schemeClr val="bg2">
                    <a:lumMod val="75000"/>
                  </a:schemeClr>
                </a:solidFill>
                <a:latin typeface="Oxanium" pitchFamily="2" charset="77"/>
                <a:ea typeface="Open Sans"/>
                <a:cs typeface="Open Sans"/>
              </a:rPr>
              <a:t>— </a:t>
            </a:r>
            <a:r>
              <a:rPr lang="tr-TR" sz="2000" err="1">
                <a:solidFill>
                  <a:schemeClr val="bg2">
                    <a:lumMod val="75000"/>
                  </a:schemeClr>
                </a:solidFill>
                <a:latin typeface="Oxanium" pitchFamily="2" charset="77"/>
                <a:ea typeface="Open Sans"/>
                <a:cs typeface="Open Sans"/>
              </a:rPr>
              <a:t>Website</a:t>
            </a:r>
            <a:r>
              <a:rPr lang="tr-TR" sz="2000">
                <a:solidFill>
                  <a:schemeClr val="bg2">
                    <a:lumMod val="75000"/>
                  </a:schemeClr>
                </a:solidFill>
                <a:latin typeface="Oxanium" pitchFamily="2" charset="77"/>
                <a:ea typeface="Open Sans"/>
                <a:cs typeface="Open Sans"/>
              </a:rPr>
              <a:t> —</a:t>
            </a:r>
          </a:p>
        </p:txBody>
      </p:sp>
    </p:spTree>
    <p:extLst>
      <p:ext uri="{BB962C8B-B14F-4D97-AF65-F5344CB8AC3E}">
        <p14:creationId xmlns:p14="http://schemas.microsoft.com/office/powerpoint/2010/main" val="252773100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nip Diagonal Corner Rectangle 28">
            <a:extLst>
              <a:ext uri="{FF2B5EF4-FFF2-40B4-BE49-F238E27FC236}">
                <a16:creationId xmlns:a16="http://schemas.microsoft.com/office/drawing/2014/main" id="{515B1FE4-B20B-4D31-17FC-D43DC5612FA7}"/>
              </a:ext>
            </a:extLst>
          </p:cNvPr>
          <p:cNvSpPr/>
          <p:nvPr/>
        </p:nvSpPr>
        <p:spPr>
          <a:xfrm>
            <a:off x="6137776" y="3657600"/>
            <a:ext cx="1260000" cy="2261464"/>
          </a:xfrm>
          <a:prstGeom prst="snip2DiagRect">
            <a:avLst/>
          </a:prstGeom>
          <a:pattFill prst="ltUpDiag">
            <a:fgClr>
              <a:srgbClr val="0DB14B"/>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0" name="Snip Diagonal Corner Rectangle 29">
            <a:extLst>
              <a:ext uri="{FF2B5EF4-FFF2-40B4-BE49-F238E27FC236}">
                <a16:creationId xmlns:a16="http://schemas.microsoft.com/office/drawing/2014/main" id="{74462EFF-CB06-98C9-9F1B-96466ED75489}"/>
              </a:ext>
            </a:extLst>
          </p:cNvPr>
          <p:cNvSpPr/>
          <p:nvPr/>
        </p:nvSpPr>
        <p:spPr>
          <a:xfrm>
            <a:off x="7767793" y="3657600"/>
            <a:ext cx="1260000" cy="2261464"/>
          </a:xfrm>
          <a:prstGeom prst="snip2DiagRect">
            <a:avLst/>
          </a:prstGeom>
          <a:pattFill prst="ltUpDiag">
            <a:fgClr>
              <a:srgbClr val="F5822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1" name="Snip Diagonal Corner Rectangle 30">
            <a:extLst>
              <a:ext uri="{FF2B5EF4-FFF2-40B4-BE49-F238E27FC236}">
                <a16:creationId xmlns:a16="http://schemas.microsoft.com/office/drawing/2014/main" id="{B604E6A3-8373-82CA-BEE7-5415340548E0}"/>
              </a:ext>
            </a:extLst>
          </p:cNvPr>
          <p:cNvSpPr/>
          <p:nvPr/>
        </p:nvSpPr>
        <p:spPr>
          <a:xfrm>
            <a:off x="9487262" y="3657600"/>
            <a:ext cx="1260000" cy="2261464"/>
          </a:xfrm>
          <a:prstGeom prst="snip2DiagRect">
            <a:avLst/>
          </a:prstGeom>
          <a:pattFill prst="ltUpDiag">
            <a:fgClr>
              <a:srgbClr val="0071A2"/>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7" name="Snip Diagonal Corner Rectangle 26">
            <a:extLst>
              <a:ext uri="{FF2B5EF4-FFF2-40B4-BE49-F238E27FC236}">
                <a16:creationId xmlns:a16="http://schemas.microsoft.com/office/drawing/2014/main" id="{C5C5839B-DD2F-2E0F-CE44-5534BEEBE196}"/>
              </a:ext>
            </a:extLst>
          </p:cNvPr>
          <p:cNvSpPr/>
          <p:nvPr/>
        </p:nvSpPr>
        <p:spPr>
          <a:xfrm>
            <a:off x="2609384" y="3657600"/>
            <a:ext cx="1260000" cy="2261464"/>
          </a:xfrm>
          <a:prstGeom prst="snip2DiagRect">
            <a:avLst/>
          </a:prstGeom>
          <a:pattFill prst="ltUpDiag">
            <a:fgClr>
              <a:srgbClr val="E11B22"/>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8" name="Snip Diagonal Corner Rectangle 27">
            <a:extLst>
              <a:ext uri="{FF2B5EF4-FFF2-40B4-BE49-F238E27FC236}">
                <a16:creationId xmlns:a16="http://schemas.microsoft.com/office/drawing/2014/main" id="{45ADBB99-D2BB-21CA-E126-75547CC6EB16}"/>
              </a:ext>
            </a:extLst>
          </p:cNvPr>
          <p:cNvSpPr/>
          <p:nvPr/>
        </p:nvSpPr>
        <p:spPr>
          <a:xfrm>
            <a:off x="4338793" y="3657600"/>
            <a:ext cx="1260000" cy="2261464"/>
          </a:xfrm>
          <a:prstGeom prst="snip2DiagRect">
            <a:avLst/>
          </a:prstGeom>
          <a:pattFill prst="ltUpDiag">
            <a:fgClr>
              <a:srgbClr val="E11B22"/>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 name="Snip Diagonal Corner Rectangle 1">
            <a:extLst>
              <a:ext uri="{FF2B5EF4-FFF2-40B4-BE49-F238E27FC236}">
                <a16:creationId xmlns:a16="http://schemas.microsoft.com/office/drawing/2014/main" id="{F4ECDBEF-C424-D72B-F6B3-9FC2379FAF1B}"/>
              </a:ext>
            </a:extLst>
          </p:cNvPr>
          <p:cNvSpPr/>
          <p:nvPr/>
        </p:nvSpPr>
        <p:spPr>
          <a:xfrm>
            <a:off x="889915" y="3657600"/>
            <a:ext cx="1260000" cy="2261464"/>
          </a:xfrm>
          <a:prstGeom prst="snip2DiagRect">
            <a:avLst/>
          </a:prstGeom>
          <a:pattFill prst="ltUpDiag">
            <a:fgClr>
              <a:srgbClr val="E11B22"/>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3" name="Picture 12" descr="A black and grey graphic of a diagram&#10;&#10;Description automatically generated with medium confidence">
            <a:extLst>
              <a:ext uri="{FF2B5EF4-FFF2-40B4-BE49-F238E27FC236}">
                <a16:creationId xmlns:a16="http://schemas.microsoft.com/office/drawing/2014/main" id="{6F22F039-1B17-5ACB-5101-575D5B0EC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8709" y="2045227"/>
            <a:ext cx="1266825" cy="962025"/>
          </a:xfrm>
          <a:prstGeom prst="rect">
            <a:avLst/>
          </a:prstGeom>
        </p:spPr>
      </p:pic>
      <p:pic>
        <p:nvPicPr>
          <p:cNvPr id="4" name="Picture 3" descr="A graphic of a cube with arrows&#10;&#10;Description automatically generated">
            <a:extLst>
              <a:ext uri="{FF2B5EF4-FFF2-40B4-BE49-F238E27FC236}">
                <a16:creationId xmlns:a16="http://schemas.microsoft.com/office/drawing/2014/main" id="{81F9DAB6-3949-FB36-876E-816CC38A2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467" y="1840059"/>
            <a:ext cx="1123951" cy="1593851"/>
          </a:xfrm>
          <a:prstGeom prst="rect">
            <a:avLst/>
          </a:prstGeom>
        </p:spPr>
      </p:pic>
      <p:pic>
        <p:nvPicPr>
          <p:cNvPr id="8" name="Picture 7" descr="A white and grey triangle pattern&#10;&#10;Description automatically generated with medium confidence">
            <a:extLst>
              <a:ext uri="{FF2B5EF4-FFF2-40B4-BE49-F238E27FC236}">
                <a16:creationId xmlns:a16="http://schemas.microsoft.com/office/drawing/2014/main" id="{60033D04-7A89-5122-E086-85D14D7A4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0135" y="2034532"/>
            <a:ext cx="1571498" cy="1109980"/>
          </a:xfrm>
          <a:prstGeom prst="rect">
            <a:avLst/>
          </a:prstGeom>
        </p:spPr>
      </p:pic>
      <p:pic>
        <p:nvPicPr>
          <p:cNvPr id="11" name="Picture 10" descr="A graph paper with a pencil and a ruler&#10;&#10;Description automatically generated">
            <a:extLst>
              <a:ext uri="{FF2B5EF4-FFF2-40B4-BE49-F238E27FC236}">
                <a16:creationId xmlns:a16="http://schemas.microsoft.com/office/drawing/2014/main" id="{DA4E0D0B-DE2C-59D8-7730-C7030A989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324" y="2038390"/>
            <a:ext cx="1422400" cy="1016000"/>
          </a:xfrm>
          <a:prstGeom prst="rect">
            <a:avLst/>
          </a:prstGeom>
        </p:spPr>
      </p:pic>
      <p:pic>
        <p:nvPicPr>
          <p:cNvPr id="15" name="Picture 14" descr="A grey rectangular object with black background&#10;&#10;Description automatically generated">
            <a:extLst>
              <a:ext uri="{FF2B5EF4-FFF2-40B4-BE49-F238E27FC236}">
                <a16:creationId xmlns:a16="http://schemas.microsoft.com/office/drawing/2014/main" id="{0C7AF2D3-52C8-F708-72D8-D541499066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5654" y="2103820"/>
            <a:ext cx="1483360" cy="914400"/>
          </a:xfrm>
          <a:prstGeom prst="rect">
            <a:avLst/>
          </a:prstGeom>
        </p:spPr>
      </p:pic>
      <p:pic>
        <p:nvPicPr>
          <p:cNvPr id="16" name="Picture 15" descr="A black and white image of a bench&#10;&#10;Description automatically generated">
            <a:extLst>
              <a:ext uri="{FF2B5EF4-FFF2-40B4-BE49-F238E27FC236}">
                <a16:creationId xmlns:a16="http://schemas.microsoft.com/office/drawing/2014/main" id="{C3CC8937-2A1E-0791-2869-E7F22A73D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8240" y="2114118"/>
            <a:ext cx="1262380" cy="906780"/>
          </a:xfrm>
          <a:prstGeom prst="rect">
            <a:avLst/>
          </a:prstGeom>
        </p:spPr>
      </p:pic>
      <p:sp>
        <p:nvSpPr>
          <p:cNvPr id="19" name="TextBox 18">
            <a:extLst>
              <a:ext uri="{FF2B5EF4-FFF2-40B4-BE49-F238E27FC236}">
                <a16:creationId xmlns:a16="http://schemas.microsoft.com/office/drawing/2014/main" id="{2AD731F8-D0E4-1008-B229-54419AD988FA}"/>
              </a:ext>
            </a:extLst>
          </p:cNvPr>
          <p:cNvSpPr txBox="1"/>
          <p:nvPr/>
        </p:nvSpPr>
        <p:spPr>
          <a:xfrm rot="16200000">
            <a:off x="-105111" y="4331026"/>
            <a:ext cx="2719101" cy="553998"/>
          </a:xfrm>
          <a:prstGeom prst="rect">
            <a:avLst/>
          </a:prstGeom>
          <a:noFill/>
          <a:ln>
            <a:noFill/>
          </a:ln>
        </p:spPr>
        <p:txBody>
          <a:bodyPr wrap="square">
            <a:spAutoFit/>
          </a:bodyPr>
          <a:lstStyle/>
          <a:p>
            <a:pPr algn="r"/>
            <a:r>
              <a:rPr lang="en-GB" sz="3000" b="1" u="sng">
                <a:ln cmpd="sng">
                  <a:noFill/>
                </a:ln>
                <a:solidFill>
                  <a:srgbClr val="E11B22"/>
                </a:solidFill>
                <a:latin typeface="Oxanium ExtraBold" pitchFamily="2" charset="77"/>
                <a:ea typeface="Open Sans Extrabold" panose="020B0606030504020204" pitchFamily="34" charset="0"/>
                <a:cs typeface="Open Sans Extrabold" panose="020B0606030504020204" pitchFamily="34" charset="0"/>
              </a:rPr>
              <a:t>M</a:t>
            </a:r>
            <a:r>
              <a:rPr lang="tr-TR" sz="3000" b="1" u="sng">
                <a:ln cmpd="sng">
                  <a:noFill/>
                </a:ln>
                <a:solidFill>
                  <a:srgbClr val="E11B22"/>
                </a:solidFill>
                <a:latin typeface="Oxanium ExtraBold" pitchFamily="2" charset="77"/>
                <a:ea typeface="Open Sans Extrabold" panose="020B0606030504020204" pitchFamily="34" charset="0"/>
                <a:cs typeface="Open Sans Extrabold" panose="020B0606030504020204" pitchFamily="34" charset="0"/>
              </a:rPr>
              <a:t>ODELING</a:t>
            </a:r>
            <a:endParaRPr lang="en-GB" sz="3000" b="1" u="sng">
              <a:solidFill>
                <a:srgbClr val="E11B22"/>
              </a:solidFill>
              <a:latin typeface="Oxanium ExtraBold" pitchFamily="2" charset="77"/>
              <a:ea typeface="Open Sans Extrabold" panose="020B0606030504020204" pitchFamily="34" charset="0"/>
              <a:cs typeface="Open Sans Extrabold" panose="020B0606030504020204" pitchFamily="34" charset="0"/>
            </a:endParaRPr>
          </a:p>
        </p:txBody>
      </p:sp>
      <p:sp>
        <p:nvSpPr>
          <p:cNvPr id="20" name="TextBox 19">
            <a:extLst>
              <a:ext uri="{FF2B5EF4-FFF2-40B4-BE49-F238E27FC236}">
                <a16:creationId xmlns:a16="http://schemas.microsoft.com/office/drawing/2014/main" id="{134F8BB9-DF16-95B1-13AA-FC0DE5C65E55}"/>
              </a:ext>
            </a:extLst>
          </p:cNvPr>
          <p:cNvSpPr txBox="1"/>
          <p:nvPr/>
        </p:nvSpPr>
        <p:spPr>
          <a:xfrm rot="16200000">
            <a:off x="3400172" y="4331026"/>
            <a:ext cx="2719101" cy="553998"/>
          </a:xfrm>
          <a:prstGeom prst="rect">
            <a:avLst/>
          </a:prstGeom>
          <a:noFill/>
        </p:spPr>
        <p:txBody>
          <a:bodyPr wrap="square" lIns="91440" tIns="45720" rIns="91440" bIns="45720" anchor="t">
            <a:spAutoFit/>
          </a:bodyPr>
          <a:lstStyle/>
          <a:p>
            <a:pPr algn="r"/>
            <a:r>
              <a:rPr lang="tr-TR" sz="3000" b="1" u="sng">
                <a:ln cmpd="sng">
                  <a:noFill/>
                </a:ln>
                <a:solidFill>
                  <a:srgbClr val="E11B22"/>
                </a:solidFill>
                <a:latin typeface="Oxanium ExtraBold" pitchFamily="2" charset="77"/>
                <a:ea typeface="Open Sans Extrabold"/>
                <a:cs typeface="Open Sans Extrabold"/>
              </a:rPr>
              <a:t>DESIGN</a:t>
            </a:r>
            <a:endParaRPr lang="tr-TR" sz="3000" b="1" u="sng">
              <a:ln cmpd="sng">
                <a:noFill/>
              </a:ln>
              <a:solidFill>
                <a:srgbClr val="E11B22"/>
              </a:solidFill>
              <a:latin typeface="Oxanium ExtraBold" pitchFamily="2" charset="77"/>
              <a:ea typeface="Open Sans Extrabold" panose="020B0606030504020204" pitchFamily="34" charset="0"/>
              <a:cs typeface="Open Sans Extrabold" panose="020B0606030504020204" pitchFamily="34" charset="0"/>
            </a:endParaRPr>
          </a:p>
        </p:txBody>
      </p:sp>
      <p:sp>
        <p:nvSpPr>
          <p:cNvPr id="21" name="TextBox 20">
            <a:extLst>
              <a:ext uri="{FF2B5EF4-FFF2-40B4-BE49-F238E27FC236}">
                <a16:creationId xmlns:a16="http://schemas.microsoft.com/office/drawing/2014/main" id="{F1E7D06E-7DEA-3934-A228-BC47606AABE5}"/>
              </a:ext>
            </a:extLst>
          </p:cNvPr>
          <p:cNvSpPr txBox="1"/>
          <p:nvPr/>
        </p:nvSpPr>
        <p:spPr>
          <a:xfrm rot="16200000">
            <a:off x="5065821" y="4465502"/>
            <a:ext cx="2988053" cy="553998"/>
          </a:xfrm>
          <a:prstGeom prst="rect">
            <a:avLst/>
          </a:prstGeom>
          <a:noFill/>
        </p:spPr>
        <p:txBody>
          <a:bodyPr wrap="square">
            <a:spAutoFit/>
          </a:bodyPr>
          <a:lstStyle/>
          <a:p>
            <a:pPr algn="r"/>
            <a:r>
              <a:rPr lang="tr-TR" sz="3000" b="1" u="sng">
                <a:ln cmpd="sng">
                  <a:noFill/>
                </a:ln>
                <a:solidFill>
                  <a:srgbClr val="0DB14B"/>
                </a:solidFill>
                <a:latin typeface="Oxanium ExtraBold" pitchFamily="2" charset="77"/>
                <a:ea typeface="Open Sans Extrabold" panose="020B0606030504020204" pitchFamily="34" charset="0"/>
                <a:cs typeface="Open Sans Extrabold" panose="020B0606030504020204" pitchFamily="34" charset="0"/>
              </a:rPr>
              <a:t>FABRICATION</a:t>
            </a:r>
            <a:endParaRPr lang="en-GB" sz="3000" b="1" u="sng">
              <a:solidFill>
                <a:srgbClr val="0DB14B"/>
              </a:solidFill>
              <a:latin typeface="Oxanium ExtraBold" pitchFamily="2" charset="77"/>
              <a:ea typeface="Open Sans Extrabold" panose="020B0606030504020204" pitchFamily="34" charset="0"/>
              <a:cs typeface="Open Sans Extrabold" panose="020B0606030504020204" pitchFamily="34" charset="0"/>
            </a:endParaRPr>
          </a:p>
        </p:txBody>
      </p:sp>
      <p:sp>
        <p:nvSpPr>
          <p:cNvPr id="22" name="TextBox 21">
            <a:extLst>
              <a:ext uri="{FF2B5EF4-FFF2-40B4-BE49-F238E27FC236}">
                <a16:creationId xmlns:a16="http://schemas.microsoft.com/office/drawing/2014/main" id="{6C26F1B2-0758-A4D2-0C19-8EDF9A35122A}"/>
              </a:ext>
            </a:extLst>
          </p:cNvPr>
          <p:cNvSpPr txBox="1"/>
          <p:nvPr/>
        </p:nvSpPr>
        <p:spPr>
          <a:xfrm rot="16200000">
            <a:off x="6700169" y="4465502"/>
            <a:ext cx="2988053" cy="553998"/>
          </a:xfrm>
          <a:prstGeom prst="rect">
            <a:avLst/>
          </a:prstGeom>
          <a:noFill/>
        </p:spPr>
        <p:txBody>
          <a:bodyPr wrap="square">
            <a:spAutoFit/>
          </a:bodyPr>
          <a:lstStyle/>
          <a:p>
            <a:pPr algn="r"/>
            <a:r>
              <a:rPr lang="tr-TR" sz="3000" b="1" u="sng">
                <a:ln cmpd="sng">
                  <a:noFill/>
                </a:ln>
                <a:solidFill>
                  <a:srgbClr val="F58220"/>
                </a:solidFill>
                <a:latin typeface="Oxanium ExtraBold" pitchFamily="2" charset="77"/>
                <a:ea typeface="Open Sans Extrabold" panose="020B0606030504020204" pitchFamily="34" charset="0"/>
                <a:cs typeface="Open Sans Extrabold" panose="020B0606030504020204" pitchFamily="34" charset="0"/>
              </a:rPr>
              <a:t>DETAILING</a:t>
            </a:r>
            <a:endParaRPr lang="en-GB" sz="3000" b="1" u="sng">
              <a:solidFill>
                <a:srgbClr val="F58220"/>
              </a:solidFill>
              <a:latin typeface="Oxanium ExtraBold" pitchFamily="2" charset="77"/>
              <a:ea typeface="Open Sans Extrabold" panose="020B0606030504020204" pitchFamily="34" charset="0"/>
              <a:cs typeface="Open Sans Extrabold" panose="020B0606030504020204" pitchFamily="34" charset="0"/>
            </a:endParaRPr>
          </a:p>
        </p:txBody>
      </p:sp>
      <p:sp>
        <p:nvSpPr>
          <p:cNvPr id="23" name="TextBox 22">
            <a:extLst>
              <a:ext uri="{FF2B5EF4-FFF2-40B4-BE49-F238E27FC236}">
                <a16:creationId xmlns:a16="http://schemas.microsoft.com/office/drawing/2014/main" id="{7C70C21E-255E-BBEB-74A5-1E9348340E53}"/>
              </a:ext>
            </a:extLst>
          </p:cNvPr>
          <p:cNvSpPr txBox="1"/>
          <p:nvPr/>
        </p:nvSpPr>
        <p:spPr>
          <a:xfrm rot="16200000">
            <a:off x="8420485" y="4465502"/>
            <a:ext cx="2988053" cy="553998"/>
          </a:xfrm>
          <a:prstGeom prst="rect">
            <a:avLst/>
          </a:prstGeom>
          <a:noFill/>
        </p:spPr>
        <p:txBody>
          <a:bodyPr wrap="square">
            <a:spAutoFit/>
          </a:bodyPr>
          <a:lstStyle/>
          <a:p>
            <a:pPr algn="r"/>
            <a:r>
              <a:rPr lang="tr-TR" sz="3000" b="1" u="sng">
                <a:ln cmpd="sng">
                  <a:noFill/>
                </a:ln>
                <a:solidFill>
                  <a:srgbClr val="0071A2"/>
                </a:solidFill>
                <a:latin typeface="Oxanium ExtraBold" pitchFamily="2" charset="77"/>
                <a:ea typeface="Open Sans Extrabold" panose="020B0606030504020204" pitchFamily="34" charset="0"/>
                <a:cs typeface="Open Sans Extrabold" panose="020B0606030504020204" pitchFamily="34" charset="0"/>
              </a:rPr>
              <a:t>BIM</a:t>
            </a:r>
            <a:endParaRPr lang="en-GB" sz="3000" b="1" u="sng">
              <a:solidFill>
                <a:srgbClr val="0071A2"/>
              </a:solidFill>
              <a:latin typeface="Oxanium ExtraBold" pitchFamily="2" charset="77"/>
              <a:ea typeface="Open Sans Extrabold" panose="020B0606030504020204" pitchFamily="34" charset="0"/>
              <a:cs typeface="Open Sans Extrabold" panose="020B0606030504020204" pitchFamily="34" charset="0"/>
            </a:endParaRPr>
          </a:p>
        </p:txBody>
      </p:sp>
      <p:sp>
        <p:nvSpPr>
          <p:cNvPr id="24" name="TextBox 23">
            <a:extLst>
              <a:ext uri="{FF2B5EF4-FFF2-40B4-BE49-F238E27FC236}">
                <a16:creationId xmlns:a16="http://schemas.microsoft.com/office/drawing/2014/main" id="{348C81F0-0187-16A1-18F8-AE9DE865FC0E}"/>
              </a:ext>
            </a:extLst>
          </p:cNvPr>
          <p:cNvSpPr txBox="1"/>
          <p:nvPr/>
        </p:nvSpPr>
        <p:spPr>
          <a:xfrm rot="16200000">
            <a:off x="1874138" y="4100193"/>
            <a:ext cx="2719101" cy="1015663"/>
          </a:xfrm>
          <a:prstGeom prst="rect">
            <a:avLst/>
          </a:prstGeom>
          <a:noFill/>
        </p:spPr>
        <p:txBody>
          <a:bodyPr wrap="square" lIns="91440" tIns="45720" rIns="91440" bIns="45720" anchor="t">
            <a:spAutoFit/>
          </a:bodyPr>
          <a:lstStyle/>
          <a:p>
            <a:pPr algn="r"/>
            <a:r>
              <a:rPr lang="tr-TR" sz="3000" b="1" u="sng">
                <a:ln cmpd="sng">
                  <a:noFill/>
                </a:ln>
                <a:solidFill>
                  <a:srgbClr val="E11B22"/>
                </a:solidFill>
                <a:latin typeface="Oxanium ExtraBold" pitchFamily="2" charset="77"/>
                <a:ea typeface="Open Sans Extrabold" panose="020B0606030504020204" pitchFamily="34" charset="0"/>
                <a:cs typeface="Open Sans Extrabold" panose="020B0606030504020204" pitchFamily="34" charset="0"/>
              </a:rPr>
              <a:t>ANALYSIS</a:t>
            </a:r>
          </a:p>
          <a:p>
            <a:pPr algn="r"/>
            <a:endParaRPr lang="tr-TR" sz="3000" b="1" u="sng">
              <a:ln cmpd="sng">
                <a:noFill/>
              </a:ln>
              <a:solidFill>
                <a:srgbClr val="E11B22"/>
              </a:solidFill>
              <a:latin typeface="Oxanium ExtraBold" pitchFamily="2" charset="77"/>
              <a:ea typeface="Open Sans Extrabold" panose="020B0606030504020204" pitchFamily="34" charset="0"/>
              <a:cs typeface="Open Sans Extrabold" panose="020B0606030504020204" pitchFamily="34" charset="0"/>
            </a:endParaRPr>
          </a:p>
        </p:txBody>
      </p:sp>
      <p:sp>
        <p:nvSpPr>
          <p:cNvPr id="3" name="Half Frame 2">
            <a:extLst>
              <a:ext uri="{FF2B5EF4-FFF2-40B4-BE49-F238E27FC236}">
                <a16:creationId xmlns:a16="http://schemas.microsoft.com/office/drawing/2014/main" id="{FF992151-B89E-B3A3-AE64-FAE8B24786D8}"/>
              </a:ext>
            </a:extLst>
          </p:cNvPr>
          <p:cNvSpPr/>
          <p:nvPr/>
        </p:nvSpPr>
        <p:spPr>
          <a:xfrm rot="13500000">
            <a:off x="9879364" y="335295"/>
            <a:ext cx="1145514" cy="1145514"/>
          </a:xfrm>
          <a:prstGeom prst="halfFram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5" name="Half Frame 4">
            <a:extLst>
              <a:ext uri="{FF2B5EF4-FFF2-40B4-BE49-F238E27FC236}">
                <a16:creationId xmlns:a16="http://schemas.microsoft.com/office/drawing/2014/main" id="{EC557035-A466-6B07-D042-4D92AAA84B03}"/>
              </a:ext>
            </a:extLst>
          </p:cNvPr>
          <p:cNvSpPr/>
          <p:nvPr/>
        </p:nvSpPr>
        <p:spPr>
          <a:xfrm rot="13500000">
            <a:off x="8126518" y="335294"/>
            <a:ext cx="1145514" cy="1145514"/>
          </a:xfrm>
          <a:prstGeom prst="halfFram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6" name="Half Frame 5">
            <a:extLst>
              <a:ext uri="{FF2B5EF4-FFF2-40B4-BE49-F238E27FC236}">
                <a16:creationId xmlns:a16="http://schemas.microsoft.com/office/drawing/2014/main" id="{8BE7B834-932C-EB74-0B0F-296407B45733}"/>
              </a:ext>
            </a:extLst>
          </p:cNvPr>
          <p:cNvSpPr/>
          <p:nvPr/>
        </p:nvSpPr>
        <p:spPr>
          <a:xfrm rot="13500000">
            <a:off x="6407005" y="335295"/>
            <a:ext cx="1145514" cy="1145514"/>
          </a:xfrm>
          <a:prstGeom prst="halfFram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7" name="Half Frame 6">
            <a:extLst>
              <a:ext uri="{FF2B5EF4-FFF2-40B4-BE49-F238E27FC236}">
                <a16:creationId xmlns:a16="http://schemas.microsoft.com/office/drawing/2014/main" id="{2D88FE07-1AEC-22D2-D971-BAB13505CEDF}"/>
              </a:ext>
            </a:extLst>
          </p:cNvPr>
          <p:cNvSpPr/>
          <p:nvPr/>
        </p:nvSpPr>
        <p:spPr>
          <a:xfrm rot="13500000">
            <a:off x="4566187" y="335294"/>
            <a:ext cx="1145514" cy="1145514"/>
          </a:xfrm>
          <a:prstGeom prst="halfFram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25" name="Half Frame 24">
            <a:extLst>
              <a:ext uri="{FF2B5EF4-FFF2-40B4-BE49-F238E27FC236}">
                <a16:creationId xmlns:a16="http://schemas.microsoft.com/office/drawing/2014/main" id="{F3969CF9-6680-0840-BA91-FC748C2DDDF2}"/>
              </a:ext>
            </a:extLst>
          </p:cNvPr>
          <p:cNvSpPr/>
          <p:nvPr/>
        </p:nvSpPr>
        <p:spPr>
          <a:xfrm rot="13500000">
            <a:off x="2846673" y="335295"/>
            <a:ext cx="1145514" cy="1145514"/>
          </a:xfrm>
          <a:prstGeom prst="halfFram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26" name="Half Frame 25">
            <a:extLst>
              <a:ext uri="{FF2B5EF4-FFF2-40B4-BE49-F238E27FC236}">
                <a16:creationId xmlns:a16="http://schemas.microsoft.com/office/drawing/2014/main" id="{B33DCDAE-2E65-53CC-6B16-638BB0F14DCD}"/>
              </a:ext>
            </a:extLst>
          </p:cNvPr>
          <p:cNvSpPr/>
          <p:nvPr/>
        </p:nvSpPr>
        <p:spPr>
          <a:xfrm rot="13500000">
            <a:off x="1127160" y="335296"/>
            <a:ext cx="1145514" cy="1145514"/>
          </a:xfrm>
          <a:prstGeom prst="halfFram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3559680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p:cNvGrpSpPr/>
        <p:nvPr/>
      </p:nvGrpSpPr>
      <p:grpSpPr>
        <a:xfrm>
          <a:off x="0" y="0"/>
          <a:ext cx="0" cy="0"/>
          <a:chOff x="0" y="0"/>
          <a:chExt cx="0" cy="0"/>
        </a:xfrm>
      </p:grpSpPr>
      <p:pic>
        <p:nvPicPr>
          <p:cNvPr id="5" name="Picture 4" descr="A logo for a software suite&#10;&#10;AI-generated content may be incorrect.">
            <a:extLst>
              <a:ext uri="{FF2B5EF4-FFF2-40B4-BE49-F238E27FC236}">
                <a16:creationId xmlns:a16="http://schemas.microsoft.com/office/drawing/2014/main" id="{4A8EA62F-A6CA-30C8-9ED7-88B5A039E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03"/>
            <a:ext cx="12192000" cy="6857999"/>
          </a:xfrm>
          <a:prstGeom prst="rect">
            <a:avLst/>
          </a:prstGeom>
          <a:effectLst/>
        </p:spPr>
      </p:pic>
      <p:sp>
        <p:nvSpPr>
          <p:cNvPr id="8" name="Half Frame 7">
            <a:extLst>
              <a:ext uri="{FF2B5EF4-FFF2-40B4-BE49-F238E27FC236}">
                <a16:creationId xmlns:a16="http://schemas.microsoft.com/office/drawing/2014/main" id="{CBFA1298-110A-0834-7B30-BD97B2D6808B}"/>
              </a:ext>
            </a:extLst>
          </p:cNvPr>
          <p:cNvSpPr/>
          <p:nvPr/>
        </p:nvSpPr>
        <p:spPr>
          <a:xfrm rot="13500000" flipH="1">
            <a:off x="10196260" y="2553524"/>
            <a:ext cx="2347291" cy="2347291"/>
          </a:xfrm>
          <a:prstGeom prst="halfFrame">
            <a:avLst/>
          </a:prstGeom>
          <a:solidFill>
            <a:srgbClr val="E11B22">
              <a:alpha val="13808"/>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13" name="Half Frame 12">
            <a:extLst>
              <a:ext uri="{FF2B5EF4-FFF2-40B4-BE49-F238E27FC236}">
                <a16:creationId xmlns:a16="http://schemas.microsoft.com/office/drawing/2014/main" id="{33DE08BB-0ABB-5435-3E69-71459E5F2389}"/>
              </a:ext>
            </a:extLst>
          </p:cNvPr>
          <p:cNvSpPr/>
          <p:nvPr/>
        </p:nvSpPr>
        <p:spPr>
          <a:xfrm rot="13500000" flipH="1">
            <a:off x="10156515" y="2415114"/>
            <a:ext cx="1286462" cy="1286462"/>
          </a:xfrm>
          <a:prstGeom prst="halfFrame">
            <a:avLst/>
          </a:prstGeom>
          <a:solidFill>
            <a:srgbClr val="0DB14B">
              <a:alpha val="13808"/>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14" name="Half Frame 13">
            <a:extLst>
              <a:ext uri="{FF2B5EF4-FFF2-40B4-BE49-F238E27FC236}">
                <a16:creationId xmlns:a16="http://schemas.microsoft.com/office/drawing/2014/main" id="{F84F4DA8-AA0F-D4AD-3AB2-20F779DD08AF}"/>
              </a:ext>
            </a:extLst>
          </p:cNvPr>
          <p:cNvSpPr/>
          <p:nvPr/>
        </p:nvSpPr>
        <p:spPr>
          <a:xfrm rot="13500000" flipH="1">
            <a:off x="10674124" y="3331932"/>
            <a:ext cx="1391565" cy="1391565"/>
          </a:xfrm>
          <a:prstGeom prst="halfFrame">
            <a:avLst/>
          </a:prstGeom>
          <a:solidFill>
            <a:srgbClr val="F58220">
              <a:alpha val="13808"/>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15" name="Half Frame 14">
            <a:extLst>
              <a:ext uri="{FF2B5EF4-FFF2-40B4-BE49-F238E27FC236}">
                <a16:creationId xmlns:a16="http://schemas.microsoft.com/office/drawing/2014/main" id="{F142C7AF-04A5-CEF3-5113-8EA451948755}"/>
              </a:ext>
            </a:extLst>
          </p:cNvPr>
          <p:cNvSpPr/>
          <p:nvPr/>
        </p:nvSpPr>
        <p:spPr>
          <a:xfrm rot="13500000" flipH="1">
            <a:off x="10250897" y="2432564"/>
            <a:ext cx="1742177" cy="1742177"/>
          </a:xfrm>
          <a:prstGeom prst="halfFrame">
            <a:avLst/>
          </a:prstGeom>
          <a:solidFill>
            <a:srgbClr val="0071A2">
              <a:alpha val="13808"/>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5A0CD264-A674-537F-7161-BDE982AF0D8E}"/>
              </a:ext>
            </a:extLst>
          </p:cNvPr>
          <p:cNvSpPr>
            <a:spLocks noGrp="1"/>
          </p:cNvSpPr>
          <p:nvPr>
            <p:ph type="title"/>
          </p:nvPr>
        </p:nvSpPr>
        <p:spPr>
          <a:xfrm>
            <a:off x="0" y="5330969"/>
            <a:ext cx="12192000" cy="730250"/>
          </a:xfrm>
        </p:spPr>
        <p:txBody>
          <a:bodyPr>
            <a:noAutofit/>
          </a:bodyPr>
          <a:lstStyle/>
          <a:p>
            <a:r>
              <a:rPr lang="en-GB" sz="5000" b="1">
                <a:solidFill>
                  <a:schemeClr val="bg1">
                    <a:lumMod val="75000"/>
                  </a:schemeClr>
                </a:solidFill>
                <a:effectLst>
                  <a:outerShdw dist="101600" dir="2700000" algn="tl" rotWithShape="0">
                    <a:schemeClr val="tx1">
                      <a:lumMod val="95000"/>
                      <a:lumOff val="5000"/>
                    </a:schemeClr>
                  </a:outerShdw>
                </a:effectLst>
                <a:latin typeface="Oxanium ExtraBold" pitchFamily="2" charset="77"/>
                <a:ea typeface="Open Sans Extrabold" panose="020B0606030504020204" pitchFamily="34" charset="0"/>
                <a:cs typeface="Open Sans Extrabold" panose="020B0606030504020204" pitchFamily="34" charset="0"/>
              </a:rPr>
              <a:t>Let’s See In Action</a:t>
            </a:r>
          </a:p>
        </p:txBody>
      </p:sp>
      <p:sp>
        <p:nvSpPr>
          <p:cNvPr id="20" name="Half Frame 19">
            <a:extLst>
              <a:ext uri="{FF2B5EF4-FFF2-40B4-BE49-F238E27FC236}">
                <a16:creationId xmlns:a16="http://schemas.microsoft.com/office/drawing/2014/main" id="{6BDE92B9-6B81-D7FE-726D-0C471C184A0A}"/>
              </a:ext>
            </a:extLst>
          </p:cNvPr>
          <p:cNvSpPr/>
          <p:nvPr/>
        </p:nvSpPr>
        <p:spPr>
          <a:xfrm rot="2700000" flipH="1">
            <a:off x="-263827" y="2538983"/>
            <a:ext cx="2277081" cy="2277081"/>
          </a:xfrm>
          <a:prstGeom prst="halfFrame">
            <a:avLst/>
          </a:prstGeom>
          <a:solidFill>
            <a:srgbClr val="E11B22">
              <a:alpha val="15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21" name="Half Frame 20">
            <a:extLst>
              <a:ext uri="{FF2B5EF4-FFF2-40B4-BE49-F238E27FC236}">
                <a16:creationId xmlns:a16="http://schemas.microsoft.com/office/drawing/2014/main" id="{FE7094B4-652F-A778-1FFE-A81D9C52AFD0}"/>
              </a:ext>
            </a:extLst>
          </p:cNvPr>
          <p:cNvSpPr/>
          <p:nvPr/>
        </p:nvSpPr>
        <p:spPr>
          <a:xfrm rot="2700000" flipH="1">
            <a:off x="266435" y="2415114"/>
            <a:ext cx="1286462" cy="1286462"/>
          </a:xfrm>
          <a:prstGeom prst="halfFrame">
            <a:avLst/>
          </a:prstGeom>
          <a:solidFill>
            <a:srgbClr val="0DB14B">
              <a:alpha val="15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22" name="Half Frame 21">
            <a:extLst>
              <a:ext uri="{FF2B5EF4-FFF2-40B4-BE49-F238E27FC236}">
                <a16:creationId xmlns:a16="http://schemas.microsoft.com/office/drawing/2014/main" id="{AC53001F-92CE-1B3B-5F4E-A600BB0AA1F9}"/>
              </a:ext>
            </a:extLst>
          </p:cNvPr>
          <p:cNvSpPr/>
          <p:nvPr/>
        </p:nvSpPr>
        <p:spPr>
          <a:xfrm rot="2700000" flipH="1">
            <a:off x="784044" y="3331932"/>
            <a:ext cx="1391565" cy="1391565"/>
          </a:xfrm>
          <a:prstGeom prst="halfFrame">
            <a:avLst/>
          </a:prstGeom>
          <a:solidFill>
            <a:srgbClr val="F58220">
              <a:alpha val="15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23" name="Half Frame 22">
            <a:extLst>
              <a:ext uri="{FF2B5EF4-FFF2-40B4-BE49-F238E27FC236}">
                <a16:creationId xmlns:a16="http://schemas.microsoft.com/office/drawing/2014/main" id="{872DC6B1-DB10-79D5-5C83-E8E8B61B4004}"/>
              </a:ext>
            </a:extLst>
          </p:cNvPr>
          <p:cNvSpPr/>
          <p:nvPr/>
        </p:nvSpPr>
        <p:spPr>
          <a:xfrm rot="2700000" flipH="1">
            <a:off x="360817" y="2432564"/>
            <a:ext cx="1742177" cy="1742177"/>
          </a:xfrm>
          <a:prstGeom prst="halfFrame">
            <a:avLst/>
          </a:prstGeom>
          <a:solidFill>
            <a:srgbClr val="0071A2">
              <a:alpha val="15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2275804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3E67BAD1-D76D-C08F-1E76-BCD145BCD1DE}"/>
              </a:ext>
            </a:extLst>
          </p:cNvPr>
          <p:cNvSpPr/>
          <p:nvPr/>
        </p:nvSpPr>
        <p:spPr>
          <a:xfrm>
            <a:off x="1111197" y="4368800"/>
            <a:ext cx="4723447" cy="1421737"/>
          </a:xfrm>
          <a:prstGeom prst="roundRect">
            <a:avLst/>
          </a:prstGeom>
          <a:solidFill>
            <a:schemeClr val="bg1"/>
          </a:solidFill>
          <a:ln>
            <a:noFill/>
          </a:ln>
          <a:effectLst>
            <a:outerShdw dist="1016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3" name="Rounded Rectangle 22">
            <a:extLst>
              <a:ext uri="{FF2B5EF4-FFF2-40B4-BE49-F238E27FC236}">
                <a16:creationId xmlns:a16="http://schemas.microsoft.com/office/drawing/2014/main" id="{B1BFCEAD-FB02-91E8-A434-E5CB053BEA18}"/>
              </a:ext>
            </a:extLst>
          </p:cNvPr>
          <p:cNvSpPr/>
          <p:nvPr/>
        </p:nvSpPr>
        <p:spPr>
          <a:xfrm>
            <a:off x="6362515" y="2265680"/>
            <a:ext cx="4723447" cy="1421737"/>
          </a:xfrm>
          <a:prstGeom prst="roundRect">
            <a:avLst/>
          </a:prstGeom>
          <a:solidFill>
            <a:schemeClr val="bg1"/>
          </a:solidFill>
          <a:ln>
            <a:noFill/>
          </a:ln>
          <a:effectLst>
            <a:outerShdw dist="1016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0" name="Rounded Rectangle 19">
            <a:extLst>
              <a:ext uri="{FF2B5EF4-FFF2-40B4-BE49-F238E27FC236}">
                <a16:creationId xmlns:a16="http://schemas.microsoft.com/office/drawing/2014/main" id="{95E1F1BF-E926-A2EA-A8BF-A34F99AF7D97}"/>
              </a:ext>
            </a:extLst>
          </p:cNvPr>
          <p:cNvSpPr/>
          <p:nvPr/>
        </p:nvSpPr>
        <p:spPr>
          <a:xfrm>
            <a:off x="6362515" y="4368800"/>
            <a:ext cx="4723447" cy="1421737"/>
          </a:xfrm>
          <a:prstGeom prst="roundRect">
            <a:avLst/>
          </a:prstGeom>
          <a:solidFill>
            <a:schemeClr val="bg1"/>
          </a:solidFill>
          <a:ln>
            <a:noFill/>
          </a:ln>
          <a:effectLst>
            <a:outerShdw dist="1016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Rounded Rectangle 12">
            <a:extLst>
              <a:ext uri="{FF2B5EF4-FFF2-40B4-BE49-F238E27FC236}">
                <a16:creationId xmlns:a16="http://schemas.microsoft.com/office/drawing/2014/main" id="{91201754-6A6F-81AB-C0DF-F2DA854212A6}"/>
              </a:ext>
            </a:extLst>
          </p:cNvPr>
          <p:cNvSpPr/>
          <p:nvPr/>
        </p:nvSpPr>
        <p:spPr>
          <a:xfrm>
            <a:off x="1111197" y="2265680"/>
            <a:ext cx="4723447" cy="1421737"/>
          </a:xfrm>
          <a:prstGeom prst="roundRect">
            <a:avLst/>
          </a:prstGeom>
          <a:solidFill>
            <a:schemeClr val="bg1"/>
          </a:solidFill>
          <a:ln>
            <a:noFill/>
          </a:ln>
          <a:effectLst>
            <a:outerShdw dist="1016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 name="Content Placeholder 3">
            <a:extLst>
              <a:ext uri="{FF2B5EF4-FFF2-40B4-BE49-F238E27FC236}">
                <a16:creationId xmlns:a16="http://schemas.microsoft.com/office/drawing/2014/main" id="{513F72B5-0642-4D8C-9D13-D3BCDF6A4E24}"/>
              </a:ext>
            </a:extLst>
          </p:cNvPr>
          <p:cNvSpPr txBox="1">
            <a:spLocks/>
          </p:cNvSpPr>
          <p:nvPr/>
        </p:nvSpPr>
        <p:spPr>
          <a:xfrm>
            <a:off x="6362516" y="5248006"/>
            <a:ext cx="4726940" cy="316433"/>
          </a:xfrm>
          <a:prstGeom prst="rect">
            <a:avLst/>
          </a:prstGeom>
        </p:spPr>
        <p:txBody>
          <a:bodyPr wrap="square">
            <a:spAutoFit/>
          </a:bodyPr>
          <a:lstStyle>
            <a:defPPr>
              <a:defRPr lang="en-US"/>
            </a:defPPr>
            <a:lvl1pPr marL="265113" indent="-265113">
              <a:lnSpc>
                <a:spcPct val="110000"/>
              </a:lnSpc>
              <a:spcBef>
                <a:spcPts val="600"/>
              </a:spcBef>
              <a:buFont typeface="Arial" panose="020B0604020202020204" pitchFamily="34" charset="0"/>
              <a:buChar char="•"/>
              <a:defRPr sz="2300">
                <a:latin typeface="+mj-lt"/>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indent="0" algn="ctr" defTabSz="913834" fontAlgn="base">
              <a:spcBef>
                <a:spcPts val="0"/>
              </a:spcBef>
              <a:spcAft>
                <a:spcPts val="1200"/>
              </a:spcAft>
              <a:buNone/>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Steel Connection Design, Detailing and Fabrication</a:t>
            </a:r>
          </a:p>
        </p:txBody>
      </p:sp>
      <p:sp>
        <p:nvSpPr>
          <p:cNvPr id="3" name="Dikdörtgen 2"/>
          <p:cNvSpPr/>
          <p:nvPr/>
        </p:nvSpPr>
        <p:spPr>
          <a:xfrm>
            <a:off x="1111197" y="3186920"/>
            <a:ext cx="4723447" cy="316434"/>
          </a:xfrm>
          <a:prstGeom prst="rect">
            <a:avLst/>
          </a:prstGeom>
        </p:spPr>
        <p:txBody>
          <a:bodyPr wrap="square">
            <a:spAutoFit/>
          </a:bodyPr>
          <a:lstStyle/>
          <a:p>
            <a:pPr algn="ctr" defTabSz="913834" fontAlgn="base">
              <a:lnSpc>
                <a:spcPct val="110000"/>
              </a:lnSpc>
              <a:spcAft>
                <a:spcPts val="600"/>
              </a:spcAft>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Multi-Material Modeling, FE Analysis and Design</a:t>
            </a:r>
          </a:p>
        </p:txBody>
      </p:sp>
      <p:sp>
        <p:nvSpPr>
          <p:cNvPr id="8" name="Content Placeholder 3">
            <a:extLst>
              <a:ext uri="{FF2B5EF4-FFF2-40B4-BE49-F238E27FC236}">
                <a16:creationId xmlns:a16="http://schemas.microsoft.com/office/drawing/2014/main" id="{513F72B5-0642-4D8C-9D13-D3BCDF6A4E24}"/>
              </a:ext>
            </a:extLst>
          </p:cNvPr>
          <p:cNvSpPr txBox="1">
            <a:spLocks/>
          </p:cNvSpPr>
          <p:nvPr/>
        </p:nvSpPr>
        <p:spPr>
          <a:xfrm>
            <a:off x="1111197" y="5203911"/>
            <a:ext cx="4723447" cy="360528"/>
          </a:xfrm>
          <a:prstGeom prst="rect">
            <a:avLst/>
          </a:prstGeom>
        </p:spPr>
        <p:txBody>
          <a:bodyPr vert="horz" lIns="64273" tIns="32136" rIns="64273" bIns="32136" rtlCol="0">
            <a:noAutofit/>
          </a:bodyPr>
          <a:lstStyle>
            <a:lvl1pPr marL="243922" indent="-243922" algn="l" defTabSz="975688" rtl="0" eaLnBrk="1" latinLnBrk="0" hangingPunct="1">
              <a:lnSpc>
                <a:spcPct val="90000"/>
              </a:lnSpc>
              <a:spcBef>
                <a:spcPts val="1067"/>
              </a:spcBef>
              <a:buFont typeface="Arial" panose="020B0604020202020204" pitchFamily="34" charset="0"/>
              <a:buChar char="•"/>
              <a:defRPr sz="2988" kern="1200">
                <a:solidFill>
                  <a:schemeClr val="tx1">
                    <a:lumMod val="85000"/>
                    <a:lumOff val="15000"/>
                  </a:schemeClr>
                </a:solidFill>
                <a:latin typeface="+mj-lt"/>
                <a:ea typeface="+mn-ea"/>
                <a:cs typeface="+mn-cs"/>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lvl="1" indent="0" algn="ctr" defTabSz="685811">
              <a:lnSpc>
                <a:spcPct val="110000"/>
              </a:lnSpc>
              <a:spcBef>
                <a:spcPts val="0"/>
              </a:spcBef>
              <a:spcAft>
                <a:spcPts val="1200"/>
              </a:spcAft>
              <a:buNone/>
            </a:pPr>
            <a:r>
              <a:rPr lang="en-US" sz="1400">
                <a:latin typeface="Oxanium" pitchFamily="2" charset="77"/>
                <a:ea typeface="Open Sans" panose="020B0606030504020204" pitchFamily="34" charset="0"/>
                <a:cs typeface="Open Sans" panose="020B0606030504020204" pitchFamily="34" charset="0"/>
              </a:rPr>
              <a:t>BIM Collaboration Tools</a:t>
            </a:r>
          </a:p>
        </p:txBody>
      </p:sp>
      <p:sp>
        <p:nvSpPr>
          <p:cNvPr id="7" name="Dikdörtgen 2">
            <a:extLst>
              <a:ext uri="{FF2B5EF4-FFF2-40B4-BE49-F238E27FC236}">
                <a16:creationId xmlns:a16="http://schemas.microsoft.com/office/drawing/2014/main" id="{49DCA2A9-D98D-EDDB-75E4-ECCBBC5B393F}"/>
              </a:ext>
            </a:extLst>
          </p:cNvPr>
          <p:cNvSpPr/>
          <p:nvPr/>
        </p:nvSpPr>
        <p:spPr>
          <a:xfrm>
            <a:off x="6362513" y="3186920"/>
            <a:ext cx="4726941" cy="316434"/>
          </a:xfrm>
          <a:prstGeom prst="rect">
            <a:avLst/>
          </a:prstGeom>
        </p:spPr>
        <p:txBody>
          <a:bodyPr wrap="square">
            <a:spAutoFit/>
          </a:bodyPr>
          <a:lstStyle/>
          <a:p>
            <a:pPr marL="0" indent="0" algn="ctr" defTabSz="913834" fontAlgn="base">
              <a:lnSpc>
                <a:spcPct val="110000"/>
              </a:lnSpc>
              <a:spcBef>
                <a:spcPts val="0"/>
              </a:spcBef>
              <a:spcAft>
                <a:spcPts val="1200"/>
              </a:spcAft>
              <a:buNone/>
            </a:pPr>
            <a:r>
              <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Automated and Interactive RC Detail Drawings</a:t>
            </a:r>
            <a:r>
              <a:rPr lang="tr-TR"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endParaRPr lang="en-US" sz="14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pic>
        <p:nvPicPr>
          <p:cNvPr id="2" name="Picture 1" descr="A red and black rectangle with white text&#10;&#10;Description automatically generated">
            <a:extLst>
              <a:ext uri="{FF2B5EF4-FFF2-40B4-BE49-F238E27FC236}">
                <a16:creationId xmlns:a16="http://schemas.microsoft.com/office/drawing/2014/main" id="{79ABB527-6A26-0E40-D25D-43324B644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058" y="746077"/>
            <a:ext cx="6615883" cy="720000"/>
          </a:xfrm>
          <a:prstGeom prst="rect">
            <a:avLst/>
          </a:prstGeom>
        </p:spPr>
      </p:pic>
      <p:pic>
        <p:nvPicPr>
          <p:cNvPr id="5" name="Picture 4" descr="A black and red logo&#10;&#10;Description automatically generated">
            <a:extLst>
              <a:ext uri="{FF2B5EF4-FFF2-40B4-BE49-F238E27FC236}">
                <a16:creationId xmlns:a16="http://schemas.microsoft.com/office/drawing/2014/main" id="{EBDB96B0-B4EF-4F34-8BB9-2AB071411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4918" y="2586364"/>
            <a:ext cx="3096000" cy="504000"/>
          </a:xfrm>
          <a:prstGeom prst="rect">
            <a:avLst/>
          </a:prstGeom>
        </p:spPr>
      </p:pic>
      <p:pic>
        <p:nvPicPr>
          <p:cNvPr id="9" name="Picture 8" descr="A black and grey logo&#10;&#10;Description automatically generated with medium confidence">
            <a:extLst>
              <a:ext uri="{FF2B5EF4-FFF2-40B4-BE49-F238E27FC236}">
                <a16:creationId xmlns:a16="http://schemas.microsoft.com/office/drawing/2014/main" id="{AA08ADD1-88B0-EDA0-7C4E-9069BC70D2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600" y="2586364"/>
            <a:ext cx="2775273" cy="504000"/>
          </a:xfrm>
          <a:prstGeom prst="rect">
            <a:avLst/>
          </a:prstGeom>
        </p:spPr>
      </p:pic>
      <p:pic>
        <p:nvPicPr>
          <p:cNvPr id="10" name="Picture 9" descr="A black and grey logo&#10;&#10;Description automatically generated">
            <a:extLst>
              <a:ext uri="{FF2B5EF4-FFF2-40B4-BE49-F238E27FC236}">
                <a16:creationId xmlns:a16="http://schemas.microsoft.com/office/drawing/2014/main" id="{8D4278A8-CC8A-DF55-7019-047B2AE8F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7871" y="4673287"/>
            <a:ext cx="2552729" cy="504000"/>
          </a:xfrm>
          <a:prstGeom prst="rect">
            <a:avLst/>
          </a:prstGeom>
        </p:spPr>
      </p:pic>
      <p:pic>
        <p:nvPicPr>
          <p:cNvPr id="11" name="Picture 10" descr="A black and grey logo&#10;&#10;Description automatically generated">
            <a:extLst>
              <a:ext uri="{FF2B5EF4-FFF2-40B4-BE49-F238E27FC236}">
                <a16:creationId xmlns:a16="http://schemas.microsoft.com/office/drawing/2014/main" id="{05E8B5F8-4E75-3536-A072-9FDD6EFEE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1826" y="4673287"/>
            <a:ext cx="2402183" cy="504000"/>
          </a:xfrm>
          <a:prstGeom prst="rect">
            <a:avLst/>
          </a:prstGeom>
        </p:spPr>
      </p:pic>
    </p:spTree>
    <p:extLst>
      <p:ext uri="{BB962C8B-B14F-4D97-AF65-F5344CB8AC3E}">
        <p14:creationId xmlns:p14="http://schemas.microsoft.com/office/powerpoint/2010/main" val="249134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logo on a white background&#10;&#10;AI-generated content may be incorrect.">
            <a:extLst>
              <a:ext uri="{FF2B5EF4-FFF2-40B4-BE49-F238E27FC236}">
                <a16:creationId xmlns:a16="http://schemas.microsoft.com/office/drawing/2014/main" id="{14DD9BEE-7B16-223E-0871-7FF75C474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10806B6-618F-9583-678F-60301B511414}"/>
              </a:ext>
            </a:extLst>
          </p:cNvPr>
          <p:cNvGrpSpPr/>
          <p:nvPr/>
        </p:nvGrpSpPr>
        <p:grpSpPr>
          <a:xfrm>
            <a:off x="899469" y="942759"/>
            <a:ext cx="2520001" cy="1800000"/>
            <a:chOff x="892684" y="942759"/>
            <a:chExt cx="2520001" cy="1800000"/>
          </a:xfrm>
        </p:grpSpPr>
        <p:sp>
          <p:nvSpPr>
            <p:cNvPr id="9" name="Rectangle: Rounded Corners 105">
              <a:extLst>
                <a:ext uri="{FF2B5EF4-FFF2-40B4-BE49-F238E27FC236}">
                  <a16:creationId xmlns:a16="http://schemas.microsoft.com/office/drawing/2014/main" id="{65AD1045-8F84-F05D-1578-3F8791531A77}"/>
                </a:ext>
              </a:extLst>
            </p:cNvPr>
            <p:cNvSpPr/>
            <p:nvPr/>
          </p:nvSpPr>
          <p:spPr>
            <a:xfrm>
              <a:off x="892685" y="942759"/>
              <a:ext cx="2520000" cy="1800000"/>
            </a:xfrm>
            <a:prstGeom prst="roundRect">
              <a:avLst>
                <a:gd name="adj" fmla="val 4951"/>
              </a:avLst>
            </a:prstGeom>
            <a:solidFill>
              <a:schemeClr val="bg1">
                <a:alpha val="8004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a:p>
          </p:txBody>
        </p:sp>
        <p:sp>
          <p:nvSpPr>
            <p:cNvPr id="10" name="Title 1">
              <a:extLst>
                <a:ext uri="{FF2B5EF4-FFF2-40B4-BE49-F238E27FC236}">
                  <a16:creationId xmlns:a16="http://schemas.microsoft.com/office/drawing/2014/main" id="{180CF9BE-2489-7DBA-43FD-2F99F68C91E6}"/>
                </a:ext>
              </a:extLst>
            </p:cNvPr>
            <p:cNvSpPr txBox="1">
              <a:spLocks/>
            </p:cNvSpPr>
            <p:nvPr/>
          </p:nvSpPr>
          <p:spPr>
            <a:xfrm>
              <a:off x="892684" y="1790156"/>
              <a:ext cx="2509269" cy="565819"/>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Years of Experience</a:t>
              </a:r>
            </a:p>
          </p:txBody>
        </p:sp>
        <p:sp>
          <p:nvSpPr>
            <p:cNvPr id="11" name="Title 1">
              <a:extLst>
                <a:ext uri="{FF2B5EF4-FFF2-40B4-BE49-F238E27FC236}">
                  <a16:creationId xmlns:a16="http://schemas.microsoft.com/office/drawing/2014/main" id="{504DF882-C5F6-B19F-32B7-7D3FB28B586F}"/>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7000">
                  <a:solidFill>
                    <a:srgbClr val="E11B22"/>
                  </a:solidFill>
                  <a:effectLst>
                    <a:outerShdw dist="107662" dir="2700000" algn="tl" rotWithShape="0">
                      <a:prstClr val="black">
                        <a:alpha val="29876"/>
                      </a:prstClr>
                    </a:outerShdw>
                  </a:effectLst>
                  <a:latin typeface="Oxanium ExtraBold" pitchFamily="2" charset="77"/>
                  <a:ea typeface="Open Sans Extrabold" panose="020B0906030804020204" pitchFamily="34" charset="0"/>
                  <a:cs typeface="Open Sans Extrabold" panose="020B0906030804020204" pitchFamily="34" charset="0"/>
                </a:rPr>
                <a:t>40</a:t>
              </a:r>
            </a:p>
          </p:txBody>
        </p:sp>
      </p:grpSp>
      <p:grpSp>
        <p:nvGrpSpPr>
          <p:cNvPr id="24" name="Group 23">
            <a:extLst>
              <a:ext uri="{FF2B5EF4-FFF2-40B4-BE49-F238E27FC236}">
                <a16:creationId xmlns:a16="http://schemas.microsoft.com/office/drawing/2014/main" id="{DD4A50BD-657B-C84D-0B77-7EBE2A5672DD}"/>
              </a:ext>
            </a:extLst>
          </p:cNvPr>
          <p:cNvGrpSpPr/>
          <p:nvPr/>
        </p:nvGrpSpPr>
        <p:grpSpPr>
          <a:xfrm>
            <a:off x="4829650" y="936582"/>
            <a:ext cx="2521968" cy="1800000"/>
            <a:chOff x="892685" y="942759"/>
            <a:chExt cx="2521968" cy="1800000"/>
          </a:xfrm>
        </p:grpSpPr>
        <p:sp>
          <p:nvSpPr>
            <p:cNvPr id="25" name="Rectangle: Rounded Corners 105">
              <a:extLst>
                <a:ext uri="{FF2B5EF4-FFF2-40B4-BE49-F238E27FC236}">
                  <a16:creationId xmlns:a16="http://schemas.microsoft.com/office/drawing/2014/main" id="{99D8D637-76C9-DE00-C96F-CBE886E41C43}"/>
                </a:ext>
              </a:extLst>
            </p:cNvPr>
            <p:cNvSpPr/>
            <p:nvPr/>
          </p:nvSpPr>
          <p:spPr>
            <a:xfrm>
              <a:off x="892685" y="942759"/>
              <a:ext cx="2520000" cy="1800000"/>
            </a:xfrm>
            <a:prstGeom prst="roundRect">
              <a:avLst>
                <a:gd name="adj" fmla="val 4951"/>
              </a:avLst>
            </a:prstGeom>
            <a:solidFill>
              <a:schemeClr val="bg1">
                <a:alpha val="8006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a:p>
          </p:txBody>
        </p:sp>
        <p:sp>
          <p:nvSpPr>
            <p:cNvPr id="26" name="Title 1">
              <a:extLst>
                <a:ext uri="{FF2B5EF4-FFF2-40B4-BE49-F238E27FC236}">
                  <a16:creationId xmlns:a16="http://schemas.microsoft.com/office/drawing/2014/main" id="{809D9291-802E-509F-AA84-5EBCBBE4FEB9}"/>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Language Support</a:t>
              </a:r>
            </a:p>
          </p:txBody>
        </p:sp>
        <p:sp>
          <p:nvSpPr>
            <p:cNvPr id="27" name="Title 1">
              <a:extLst>
                <a:ext uri="{FF2B5EF4-FFF2-40B4-BE49-F238E27FC236}">
                  <a16:creationId xmlns:a16="http://schemas.microsoft.com/office/drawing/2014/main" id="{6DDBA952-7B46-BC77-1ED4-5542E34BD121}"/>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7000" b="1">
                  <a:solidFill>
                    <a:srgbClr val="E11B22"/>
                  </a:solidFill>
                  <a:effectLst>
                    <a:outerShdw dist="101600" dir="2700000" algn="tl" rotWithShape="0">
                      <a:prstClr val="black">
                        <a:alpha val="30000"/>
                      </a:prstClr>
                    </a:outerShdw>
                  </a:effectLst>
                  <a:latin typeface="Oxanium ExtraBold" pitchFamily="2" charset="77"/>
                  <a:ea typeface="Open Sans Extrabold" panose="020B0906030804020204" pitchFamily="34" charset="0"/>
                  <a:cs typeface="Open Sans Extrabold" panose="020B0906030804020204" pitchFamily="34" charset="0"/>
                </a:rPr>
                <a:t>10</a:t>
              </a:r>
            </a:p>
          </p:txBody>
        </p:sp>
      </p:grpSp>
      <p:grpSp>
        <p:nvGrpSpPr>
          <p:cNvPr id="28" name="Group 27">
            <a:extLst>
              <a:ext uri="{FF2B5EF4-FFF2-40B4-BE49-F238E27FC236}">
                <a16:creationId xmlns:a16="http://schemas.microsoft.com/office/drawing/2014/main" id="{732995A3-EF7E-D195-E278-6152A09EB0A9}"/>
              </a:ext>
            </a:extLst>
          </p:cNvPr>
          <p:cNvGrpSpPr/>
          <p:nvPr/>
        </p:nvGrpSpPr>
        <p:grpSpPr>
          <a:xfrm>
            <a:off x="8832212" y="942759"/>
            <a:ext cx="2520001" cy="1800000"/>
            <a:chOff x="892684" y="942759"/>
            <a:chExt cx="2520001" cy="1800000"/>
          </a:xfrm>
        </p:grpSpPr>
        <p:sp>
          <p:nvSpPr>
            <p:cNvPr id="29" name="Rectangle: Rounded Corners 105">
              <a:extLst>
                <a:ext uri="{FF2B5EF4-FFF2-40B4-BE49-F238E27FC236}">
                  <a16:creationId xmlns:a16="http://schemas.microsoft.com/office/drawing/2014/main" id="{B85B97A7-A194-54EE-FE0F-C4FBFB88D831}"/>
                </a:ext>
              </a:extLst>
            </p:cNvPr>
            <p:cNvSpPr/>
            <p:nvPr/>
          </p:nvSpPr>
          <p:spPr>
            <a:xfrm>
              <a:off x="892685" y="942759"/>
              <a:ext cx="2520000" cy="1800000"/>
            </a:xfrm>
            <a:prstGeom prst="roundRect">
              <a:avLst>
                <a:gd name="adj" fmla="val 4951"/>
              </a:avLst>
            </a:prstGeom>
            <a:solidFill>
              <a:schemeClr val="bg1">
                <a:alpha val="80057"/>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a:p>
          </p:txBody>
        </p:sp>
        <p:sp>
          <p:nvSpPr>
            <p:cNvPr id="30" name="Title 1">
              <a:extLst>
                <a:ext uri="{FF2B5EF4-FFF2-40B4-BE49-F238E27FC236}">
                  <a16:creationId xmlns:a16="http://schemas.microsoft.com/office/drawing/2014/main" id="{31BA3411-9382-120A-B3EE-230039632BB3}"/>
                </a:ext>
              </a:extLst>
            </p:cNvPr>
            <p:cNvSpPr txBox="1">
              <a:spLocks/>
            </p:cNvSpPr>
            <p:nvPr/>
          </p:nvSpPr>
          <p:spPr>
            <a:xfrm>
              <a:off x="892684" y="1790156"/>
              <a:ext cx="2509269" cy="914896"/>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Design Guides and Manuals</a:t>
              </a:r>
            </a:p>
          </p:txBody>
        </p:sp>
        <p:sp>
          <p:nvSpPr>
            <p:cNvPr id="31" name="Title 1">
              <a:extLst>
                <a:ext uri="{FF2B5EF4-FFF2-40B4-BE49-F238E27FC236}">
                  <a16:creationId xmlns:a16="http://schemas.microsoft.com/office/drawing/2014/main" id="{4F9F820C-659F-E9D1-4C59-D400A2F07A52}"/>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7000" b="1">
                  <a:solidFill>
                    <a:srgbClr val="E11B22"/>
                  </a:solidFill>
                  <a:effectLst>
                    <a:outerShdw dist="101600" dir="2700000" algn="tl" rotWithShape="0">
                      <a:prstClr val="black">
                        <a:alpha val="30000"/>
                      </a:prstClr>
                    </a:outerShdw>
                  </a:effectLst>
                  <a:latin typeface="Oxanium ExtraBold" pitchFamily="2" charset="77"/>
                  <a:ea typeface="Open Sans Extrabold" panose="020B0906030804020204" pitchFamily="34" charset="0"/>
                  <a:cs typeface="Open Sans Extrabold" panose="020B0906030804020204" pitchFamily="34" charset="0"/>
                </a:rPr>
                <a:t>250</a:t>
              </a:r>
            </a:p>
          </p:txBody>
        </p:sp>
      </p:grpSp>
      <p:grpSp>
        <p:nvGrpSpPr>
          <p:cNvPr id="32" name="Group 31">
            <a:extLst>
              <a:ext uri="{FF2B5EF4-FFF2-40B4-BE49-F238E27FC236}">
                <a16:creationId xmlns:a16="http://schemas.microsoft.com/office/drawing/2014/main" id="{C99D1DBC-D91F-7C5F-20E3-C96A9CB831BB}"/>
              </a:ext>
            </a:extLst>
          </p:cNvPr>
          <p:cNvGrpSpPr/>
          <p:nvPr/>
        </p:nvGrpSpPr>
        <p:grpSpPr>
          <a:xfrm>
            <a:off x="898485" y="4162382"/>
            <a:ext cx="2521968" cy="1800000"/>
            <a:chOff x="892685" y="942759"/>
            <a:chExt cx="2521968" cy="1800000"/>
          </a:xfrm>
        </p:grpSpPr>
        <p:sp>
          <p:nvSpPr>
            <p:cNvPr id="33" name="Rectangle: Rounded Corners 105">
              <a:extLst>
                <a:ext uri="{FF2B5EF4-FFF2-40B4-BE49-F238E27FC236}">
                  <a16:creationId xmlns:a16="http://schemas.microsoft.com/office/drawing/2014/main" id="{7092ACD4-ABBA-A583-6C8D-E5974D2455B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a:p>
          </p:txBody>
        </p:sp>
        <p:sp>
          <p:nvSpPr>
            <p:cNvPr id="34" name="Title 1">
              <a:extLst>
                <a:ext uri="{FF2B5EF4-FFF2-40B4-BE49-F238E27FC236}">
                  <a16:creationId xmlns:a16="http://schemas.microsoft.com/office/drawing/2014/main" id="{96F3537E-F8DC-A359-A067-9D85F63B8684}"/>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b="1">
                  <a:solidFill>
                    <a:schemeClr val="tx1">
                      <a:lumMod val="85000"/>
                      <a:lumOff val="15000"/>
                    </a:schemeClr>
                  </a:solidFill>
                  <a:latin typeface="Oxanium" pitchFamily="2" charset="77"/>
                  <a:ea typeface="Open Sans"/>
                  <a:cs typeface="Open Sans"/>
                </a:rPr>
                <a:t>+ Countries</a:t>
              </a:r>
            </a:p>
          </p:txBody>
        </p:sp>
        <p:sp>
          <p:nvSpPr>
            <p:cNvPr id="35" name="Title 1">
              <a:extLst>
                <a:ext uri="{FF2B5EF4-FFF2-40B4-BE49-F238E27FC236}">
                  <a16:creationId xmlns:a16="http://schemas.microsoft.com/office/drawing/2014/main" id="{B4D212F7-DAFD-83A1-644C-E9A33F1F063B}"/>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7000" b="1">
                  <a:solidFill>
                    <a:srgbClr val="E11B22"/>
                  </a:solidFill>
                  <a:effectLst>
                    <a:outerShdw dist="101600" dir="2700000" algn="tl" rotWithShape="0">
                      <a:prstClr val="black">
                        <a:alpha val="30000"/>
                      </a:prstClr>
                    </a:outerShdw>
                  </a:effectLst>
                  <a:latin typeface="Oxanium ExtraBold" pitchFamily="2" charset="77"/>
                  <a:ea typeface="Open Sans Extrabold"/>
                  <a:cs typeface="Open Sans Extrabold"/>
                </a:rPr>
                <a:t>120</a:t>
              </a:r>
              <a:endParaRPr lang="en-US" sz="7000" b="1">
                <a:solidFill>
                  <a:srgbClr val="E11B22"/>
                </a:solidFill>
                <a:effectLst>
                  <a:outerShdw dist="101600" dir="2700000" algn="tl" rotWithShape="0">
                    <a:prstClr val="black">
                      <a:alpha val="30000"/>
                    </a:prstClr>
                  </a:outerShdw>
                </a:effectLst>
                <a:latin typeface="Oxanium ExtraBold" pitchFamily="2" charset="77"/>
                <a:ea typeface="Open Sans Extrabold" panose="020B0906030804020204" pitchFamily="34" charset="0"/>
                <a:cs typeface="Open Sans Extrabold" panose="020B0906030804020204" pitchFamily="34" charset="0"/>
              </a:endParaRPr>
            </a:p>
          </p:txBody>
        </p:sp>
      </p:grpSp>
      <p:grpSp>
        <p:nvGrpSpPr>
          <p:cNvPr id="36" name="Group 35">
            <a:extLst>
              <a:ext uri="{FF2B5EF4-FFF2-40B4-BE49-F238E27FC236}">
                <a16:creationId xmlns:a16="http://schemas.microsoft.com/office/drawing/2014/main" id="{875469B9-7107-CD4C-3026-D691F8DC11AA}"/>
              </a:ext>
            </a:extLst>
          </p:cNvPr>
          <p:cNvGrpSpPr/>
          <p:nvPr/>
        </p:nvGrpSpPr>
        <p:grpSpPr>
          <a:xfrm>
            <a:off x="4829650" y="4162382"/>
            <a:ext cx="2521968" cy="1800000"/>
            <a:chOff x="892685" y="942759"/>
            <a:chExt cx="2521968" cy="1800000"/>
          </a:xfrm>
        </p:grpSpPr>
        <p:sp>
          <p:nvSpPr>
            <p:cNvPr id="37" name="Rectangle: Rounded Corners 105">
              <a:extLst>
                <a:ext uri="{FF2B5EF4-FFF2-40B4-BE49-F238E27FC236}">
                  <a16:creationId xmlns:a16="http://schemas.microsoft.com/office/drawing/2014/main" id="{7291E861-767F-027E-67A2-3951B3F3313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a:p>
          </p:txBody>
        </p:sp>
        <p:sp>
          <p:nvSpPr>
            <p:cNvPr id="38" name="Title 1">
              <a:extLst>
                <a:ext uri="{FF2B5EF4-FFF2-40B4-BE49-F238E27FC236}">
                  <a16:creationId xmlns:a16="http://schemas.microsoft.com/office/drawing/2014/main" id="{B7C3E1A5-02AB-8260-103D-99A6DF2BF22D}"/>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Partners</a:t>
              </a:r>
            </a:p>
          </p:txBody>
        </p:sp>
        <p:sp>
          <p:nvSpPr>
            <p:cNvPr id="39" name="Title 1">
              <a:extLst>
                <a:ext uri="{FF2B5EF4-FFF2-40B4-BE49-F238E27FC236}">
                  <a16:creationId xmlns:a16="http://schemas.microsoft.com/office/drawing/2014/main" id="{FB670A59-0080-31FC-4B83-F02F843E54D7}"/>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7000" b="1">
                  <a:solidFill>
                    <a:srgbClr val="E11B22"/>
                  </a:solidFill>
                  <a:effectLst>
                    <a:outerShdw dist="101600" dir="2700000" algn="tl" rotWithShape="0">
                      <a:prstClr val="black">
                        <a:alpha val="30000"/>
                      </a:prstClr>
                    </a:outerShdw>
                  </a:effectLst>
                  <a:latin typeface="Oxanium ExtraBold" pitchFamily="2" charset="77"/>
                  <a:ea typeface="Open Sans Extrabold"/>
                  <a:cs typeface="Open Sans Extrabold"/>
                </a:rPr>
                <a:t>27</a:t>
              </a:r>
              <a:endParaRPr lang="en-US" sz="7000" b="1">
                <a:solidFill>
                  <a:srgbClr val="E11B22"/>
                </a:solidFill>
                <a:effectLst>
                  <a:outerShdw dist="101600" dir="2700000" algn="tl" rotWithShape="0">
                    <a:prstClr val="black">
                      <a:alpha val="30000"/>
                    </a:prstClr>
                  </a:outerShdw>
                </a:effectLst>
                <a:latin typeface="Oxanium ExtraBold" pitchFamily="2" charset="77"/>
                <a:ea typeface="Open Sans Extrabold" panose="020B0906030804020204" pitchFamily="34" charset="0"/>
                <a:cs typeface="Open Sans Extrabold" panose="020B0906030804020204" pitchFamily="34" charset="0"/>
              </a:endParaRPr>
            </a:p>
          </p:txBody>
        </p:sp>
      </p:grpSp>
      <p:grpSp>
        <p:nvGrpSpPr>
          <p:cNvPr id="40" name="Group 39">
            <a:extLst>
              <a:ext uri="{FF2B5EF4-FFF2-40B4-BE49-F238E27FC236}">
                <a16:creationId xmlns:a16="http://schemas.microsoft.com/office/drawing/2014/main" id="{14B3A6C8-77C6-99ED-0B40-A94B2FF94CC9}"/>
              </a:ext>
            </a:extLst>
          </p:cNvPr>
          <p:cNvGrpSpPr/>
          <p:nvPr/>
        </p:nvGrpSpPr>
        <p:grpSpPr>
          <a:xfrm>
            <a:off x="8830245" y="4162382"/>
            <a:ext cx="2521968" cy="1800000"/>
            <a:chOff x="892685" y="942759"/>
            <a:chExt cx="2521968" cy="1800000"/>
          </a:xfrm>
        </p:grpSpPr>
        <p:sp>
          <p:nvSpPr>
            <p:cNvPr id="41" name="Rectangle: Rounded Corners 105">
              <a:extLst>
                <a:ext uri="{FF2B5EF4-FFF2-40B4-BE49-F238E27FC236}">
                  <a16:creationId xmlns:a16="http://schemas.microsoft.com/office/drawing/2014/main" id="{992542B3-6154-78E8-2523-1207BEAACAA5}"/>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a:p>
          </p:txBody>
        </p:sp>
        <p:sp>
          <p:nvSpPr>
            <p:cNvPr id="42" name="Title 1">
              <a:extLst>
                <a:ext uri="{FF2B5EF4-FFF2-40B4-BE49-F238E27FC236}">
                  <a16:creationId xmlns:a16="http://schemas.microsoft.com/office/drawing/2014/main" id="{FEF47791-2BA2-9D29-9F78-B41F1A118373}"/>
                </a:ext>
              </a:extLst>
            </p:cNvPr>
            <p:cNvSpPr txBox="1">
              <a:spLocks/>
            </p:cNvSpPr>
            <p:nvPr/>
          </p:nvSpPr>
          <p:spPr>
            <a:xfrm>
              <a:off x="905384" y="1976067"/>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International Design</a:t>
              </a:r>
            </a:p>
            <a:p>
              <a:pPr algn="ctr">
                <a:lnSpc>
                  <a:spcPct val="100000"/>
                </a:lnSpc>
              </a:pPr>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Codes</a:t>
              </a:r>
            </a:p>
          </p:txBody>
        </p:sp>
        <p:sp>
          <p:nvSpPr>
            <p:cNvPr id="43" name="Title 1">
              <a:extLst>
                <a:ext uri="{FF2B5EF4-FFF2-40B4-BE49-F238E27FC236}">
                  <a16:creationId xmlns:a16="http://schemas.microsoft.com/office/drawing/2014/main" id="{4154899F-6CEE-471F-3D31-1C7806F1616A}"/>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7000" b="1">
                  <a:solidFill>
                    <a:srgbClr val="E11B22"/>
                  </a:solidFill>
                  <a:effectLst>
                    <a:outerShdw dist="101600" dir="2700000" algn="tl" rotWithShape="0">
                      <a:prstClr val="black">
                        <a:alpha val="30000"/>
                      </a:prstClr>
                    </a:outerShdw>
                  </a:effectLst>
                  <a:latin typeface="Oxanium ExtraBold" pitchFamily="2" charset="77"/>
                  <a:ea typeface="Open Sans Extrabold" panose="020B0906030804020204" pitchFamily="34" charset="0"/>
                  <a:cs typeface="Open Sans Extrabold" panose="020B0906030804020204" pitchFamily="34" charset="0"/>
                </a:rPr>
                <a:t>25</a:t>
              </a:r>
            </a:p>
          </p:txBody>
        </p:sp>
      </p:grpSp>
    </p:spTree>
    <p:extLst>
      <p:ext uri="{BB962C8B-B14F-4D97-AF65-F5344CB8AC3E}">
        <p14:creationId xmlns:p14="http://schemas.microsoft.com/office/powerpoint/2010/main" val="1282794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and black logo&#10;&#10;Description automatically generated">
            <a:extLst>
              <a:ext uri="{FF2B5EF4-FFF2-40B4-BE49-F238E27FC236}">
                <a16:creationId xmlns:a16="http://schemas.microsoft.com/office/drawing/2014/main" id="{D08BE95D-0AEC-9AB0-8D02-D70D913A3298}"/>
              </a:ext>
            </a:extLst>
          </p:cNvPr>
          <p:cNvPicPr>
            <a:picLocks noChangeAspect="1"/>
          </p:cNvPicPr>
          <p:nvPr/>
        </p:nvPicPr>
        <p:blipFill>
          <a:blip r:embed="rId3">
            <a:alphaModFix amt="51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64579" y="91903"/>
            <a:ext cx="1496423" cy="1646065"/>
          </a:xfrm>
          <a:prstGeom prst="rect">
            <a:avLst/>
          </a:prstGeom>
        </p:spPr>
      </p:pic>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3497578"/>
            <a:ext cx="2880000" cy="646331"/>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Probina Orion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provides</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p>
          <a:p>
            <a:pPr algn="r" defTabSz="913834" fontAlgn="base">
              <a:spcBef>
                <a:spcPct val="0"/>
              </a:spcBef>
              <a:spcAft>
                <a:spcPct val="0"/>
              </a:spcAft>
            </a:pPr>
            <a:r>
              <a:rPr lang="en-US"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the </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first building solution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for</a:t>
            </a:r>
            <a:r>
              <a:rPr lang="en-US"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p>
          <a:p>
            <a:pPr algn="r" defTabSz="913834" fontAlgn="base">
              <a:spcBef>
                <a:spcPct val="0"/>
              </a:spcBef>
              <a:spcAft>
                <a:spcPct val="0"/>
              </a:spcAft>
            </a:pP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Retrofit</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and</a:t>
            </a:r>
            <a:r>
              <a:rPr lang="en-US"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Rehabilitation</a:t>
            </a:r>
            <a:endParaRPr lang="en-US"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a:noFill/>
        </p:spPr>
        <p:txBody>
          <a:bodyPr>
            <a:normAutofit/>
          </a:bodyPr>
          <a:lstStyle/>
          <a:p>
            <a:r>
              <a:rPr lang="en-GB" b="1">
                <a:solidFill>
                  <a:schemeClr val="tx1">
                    <a:lumMod val="65000"/>
                    <a:lumOff val="35000"/>
                  </a:schemeClr>
                </a:solidFill>
                <a:latin typeface="Oxanium" pitchFamily="2" charset="77"/>
                <a:ea typeface="Open Sans" panose="020B0606030504020204" pitchFamily="34" charset="0"/>
                <a:cs typeface="Open Sans" panose="020B0606030504020204" pitchFamily="34" charset="0"/>
              </a:rPr>
              <a:t>Our History</a:t>
            </a:r>
          </a:p>
        </p:txBody>
      </p:sp>
      <p:cxnSp>
        <p:nvCxnSpPr>
          <p:cNvPr id="9" name="Straight Connector 8">
            <a:extLst>
              <a:ext uri="{FF2B5EF4-FFF2-40B4-BE49-F238E27FC236}">
                <a16:creationId xmlns:a16="http://schemas.microsoft.com/office/drawing/2014/main" id="{CCF66E7F-E3F5-5A8D-DC44-5D2EDE002705}"/>
              </a:ext>
            </a:extLst>
          </p:cNvPr>
          <p:cNvCxnSpPr>
            <a:cxnSpLocks/>
          </p:cNvCxnSpPr>
          <p:nvPr/>
        </p:nvCxnSpPr>
        <p:spPr>
          <a:xfrm>
            <a:off x="5376000" y="22857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A3E8AE-1205-5EC2-166A-5AAA117D59F7}"/>
              </a:ext>
            </a:extLst>
          </p:cNvPr>
          <p:cNvCxnSpPr>
            <a:cxnSpLocks/>
          </p:cNvCxnSpPr>
          <p:nvPr/>
        </p:nvCxnSpPr>
        <p:spPr>
          <a:xfrm>
            <a:off x="7830888" y="19905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CB38AA9-DA79-2050-5789-0AF4F61330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046" y="1885161"/>
            <a:ext cx="1600200" cy="685800"/>
          </a:xfrm>
          <a:prstGeom prst="rect">
            <a:avLst/>
          </a:prstGeom>
        </p:spPr>
      </p:pic>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6102238"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356980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3096327"/>
            <a:ext cx="3240000" cy="1440000"/>
          </a:xfrm>
          <a:prstGeom prst="roundRect">
            <a:avLst/>
          </a:prstGeom>
          <a:solidFill>
            <a:schemeClr val="bg1"/>
          </a:solidFill>
          <a:ln>
            <a:noFill/>
          </a:ln>
          <a:effectLst>
            <a:outerShdw dist="1016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6" name="Picture 25" descr="A couple of red and white scaffolding&#10;&#10;Description automatically generated">
            <a:extLst>
              <a:ext uri="{FF2B5EF4-FFF2-40B4-BE49-F238E27FC236}">
                <a16:creationId xmlns:a16="http://schemas.microsoft.com/office/drawing/2014/main" id="{7AE25785-963C-7459-4B45-C89DFEDD42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9088" y="3175688"/>
            <a:ext cx="2515870" cy="1253490"/>
          </a:xfrm>
          <a:prstGeom prst="rect">
            <a:avLst/>
          </a:prstGeom>
        </p:spPr>
      </p:pic>
      <p:sp>
        <p:nvSpPr>
          <p:cNvPr id="21" name="TextBox 20">
            <a:extLst>
              <a:ext uri="{FF2B5EF4-FFF2-40B4-BE49-F238E27FC236}">
                <a16:creationId xmlns:a16="http://schemas.microsoft.com/office/drawing/2014/main" id="{81D6ABB4-5E18-4245-B6B1-8D53D8A95C95}"/>
              </a:ext>
            </a:extLst>
          </p:cNvPr>
          <p:cNvSpPr txBox="1"/>
          <p:nvPr/>
        </p:nvSpPr>
        <p:spPr>
          <a:xfrm>
            <a:off x="7818187" y="1919543"/>
            <a:ext cx="2880000"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Probina Orion </a:t>
            </a:r>
            <a:r>
              <a:rPr lang="en-US"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is l</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aunched </a:t>
            </a:r>
            <a:r>
              <a:rPr lang="en-US"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as the w</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orld</a:t>
            </a:r>
            <a:r>
              <a:rPr lang="en-US"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s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first</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concrete</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building</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design</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and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detailing</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system</a:t>
            </a:r>
            <a:endParaRPr lang="en-US"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endParaRPr>
          </a:p>
        </p:txBody>
      </p:sp>
      <p:cxnSp>
        <p:nvCxnSpPr>
          <p:cNvPr id="27" name="Straight Connector 26">
            <a:extLst>
              <a:ext uri="{FF2B5EF4-FFF2-40B4-BE49-F238E27FC236}">
                <a16:creationId xmlns:a16="http://schemas.microsoft.com/office/drawing/2014/main" id="{457174C6-F5AE-031C-A3B2-021FA4461415}"/>
              </a:ext>
            </a:extLst>
          </p:cNvPr>
          <p:cNvCxnSpPr>
            <a:cxnSpLocks/>
          </p:cNvCxnSpPr>
          <p:nvPr/>
        </p:nvCxnSpPr>
        <p:spPr>
          <a:xfrm>
            <a:off x="5376000" y="53718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50766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499649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Bi-direction</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physical</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model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integration</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with</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en-GB"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Autodesk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Revit</a:t>
            </a:r>
            <a:endParaRPr lang="en-US"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23641" y="4649823"/>
            <a:ext cx="3240000" cy="1440000"/>
          </a:xfrm>
          <a:prstGeom prst="roundRect">
            <a:avLst/>
          </a:prstGeom>
          <a:solidFill>
            <a:schemeClr val="bg1"/>
          </a:solidFill>
          <a:ln>
            <a:noFill/>
          </a:ln>
          <a:effectLst>
            <a:outerShdw dist="1016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5" name="Picture 4" descr="A drawing of a building&#10;&#10;Description automatically generated">
            <a:extLst>
              <a:ext uri="{FF2B5EF4-FFF2-40B4-BE49-F238E27FC236}">
                <a16:creationId xmlns:a16="http://schemas.microsoft.com/office/drawing/2014/main" id="{A5A298A1-7C6D-FEBB-FCB8-AE4390F461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6636" y="4826375"/>
            <a:ext cx="2754000" cy="1080000"/>
          </a:xfrm>
          <a:prstGeom prst="rect">
            <a:avLst/>
          </a:prstGeom>
        </p:spPr>
      </p:pic>
      <p:sp>
        <p:nvSpPr>
          <p:cNvPr id="6" name="TextBox 5">
            <a:extLst>
              <a:ext uri="{FF2B5EF4-FFF2-40B4-BE49-F238E27FC236}">
                <a16:creationId xmlns:a16="http://schemas.microsoft.com/office/drawing/2014/main" id="{7313DD18-C3A9-6671-3F79-D32389874462}"/>
              </a:ext>
            </a:extLst>
          </p:cNvPr>
          <p:cNvSpPr txBox="1"/>
          <p:nvPr/>
        </p:nvSpPr>
        <p:spPr>
          <a:xfrm>
            <a:off x="4395309" y="342921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rPr>
              <a:t>2005</a:t>
            </a:r>
            <a:endParaRPr lang="en-US" sz="5000" b="1">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1699A64D-3CED-4DCE-E317-4C35B96050B0}"/>
              </a:ext>
            </a:extLst>
          </p:cNvPr>
          <p:cNvSpPr txBox="1"/>
          <p:nvPr/>
        </p:nvSpPr>
        <p:spPr>
          <a:xfrm>
            <a:off x="6112791" y="1854854"/>
            <a:ext cx="1685077" cy="861774"/>
          </a:xfrm>
          <a:prstGeom prst="rect">
            <a:avLst/>
          </a:prstGeom>
          <a:noFill/>
          <a:ln>
            <a:noFill/>
          </a:ln>
        </p:spPr>
        <p:txBody>
          <a:bodyPr wrap="none" rtlCol="0">
            <a:spAutoFit/>
          </a:bodyPr>
          <a:lstStyle/>
          <a:p>
            <a:pPr defTabSz="913834" fontAlgn="base">
              <a:spcBef>
                <a:spcPct val="0"/>
              </a:spcBef>
              <a:spcAft>
                <a:spcPct val="0"/>
              </a:spcAft>
            </a:pPr>
            <a:r>
              <a:rPr lang="en-US" sz="5000" b="1">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rPr>
              <a:t>199</a:t>
            </a:r>
            <a:r>
              <a:rPr lang="tr-TR" sz="5000" b="1">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rPr>
              <a:t>2</a:t>
            </a:r>
            <a:endParaRPr lang="en-US" sz="5000" b="1">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A63CC8B1-F4CF-E970-98AB-14C37A43A135}"/>
              </a:ext>
            </a:extLst>
          </p:cNvPr>
          <p:cNvSpPr txBox="1"/>
          <p:nvPr/>
        </p:nvSpPr>
        <p:spPr>
          <a:xfrm>
            <a:off x="6112791" y="494095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rPr>
              <a:t>2007</a:t>
            </a:r>
            <a:endParaRPr lang="en-US" sz="5000" b="1">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47194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4" grpId="0" animBg="1"/>
      <p:bldP spid="21" grpId="0"/>
      <p:bldP spid="34" grpId="0"/>
      <p:bldP spid="40" grpId="0" animBg="1"/>
      <p:bldP spid="6"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and black logo&#10;&#10;Description automatically generated">
            <a:extLst>
              <a:ext uri="{FF2B5EF4-FFF2-40B4-BE49-F238E27FC236}">
                <a16:creationId xmlns:a16="http://schemas.microsoft.com/office/drawing/2014/main" id="{58E6D74D-3C61-AC50-DF0C-395ED99C5F4F}"/>
              </a:ext>
            </a:extLst>
          </p:cNvPr>
          <p:cNvPicPr>
            <a:picLocks noChangeAspect="1"/>
          </p:cNvPicPr>
          <p:nvPr/>
        </p:nvPicPr>
        <p:blipFill>
          <a:blip r:embed="rId3">
            <a:alphaModFix amt="51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64579" y="91903"/>
            <a:ext cx="1496423" cy="1646065"/>
          </a:xfrm>
          <a:prstGeom prst="rect">
            <a:avLst/>
          </a:prstGeom>
        </p:spPr>
      </p:pic>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2107146"/>
            <a:ext cx="2880000" cy="276999"/>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Prota</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Structure</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is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introduced</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endParaRPr lang="en-US"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a:noFill/>
        </p:spPr>
        <p:txBody>
          <a:bodyPr>
            <a:normAutofit/>
          </a:bodyPr>
          <a:lstStyle/>
          <a:p>
            <a:r>
              <a:rPr lang="en-GB" b="1">
                <a:solidFill>
                  <a:schemeClr val="tx1">
                    <a:lumMod val="65000"/>
                    <a:lumOff val="35000"/>
                  </a:schemeClr>
                </a:solidFill>
                <a:latin typeface="Oxanium" pitchFamily="2" charset="77"/>
                <a:ea typeface="Open Sans" panose="020B0606030504020204" pitchFamily="34" charset="0"/>
                <a:cs typeface="Open Sans" panose="020B0606030504020204" pitchFamily="34" charset="0"/>
              </a:rPr>
              <a:t>Our History</a:t>
            </a:r>
          </a:p>
        </p:txBody>
      </p: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5376000"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199685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4651841"/>
            <a:ext cx="3240000" cy="1440000"/>
          </a:xfrm>
          <a:prstGeom prst="roundRect">
            <a:avLst/>
          </a:prstGeom>
          <a:blipFill dpi="0" rotWithShape="1">
            <a:blip r:embed="rId5"/>
            <a:srcRect/>
            <a:tile tx="0" ty="0" sx="80000" sy="80000" flip="none" algn="tl"/>
          </a:blipFill>
          <a:ln>
            <a:noFill/>
          </a:ln>
          <a:effectLst>
            <a:outerShdw dist="1016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30932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352928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344911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Prota</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deliver</a:t>
            </a:r>
            <a:r>
              <a:rPr lang="en-US"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s</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en-US"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the w</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orld</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largest</a:t>
            </a:r>
            <a:r>
              <a:rPr lang="en-US"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airport</a:t>
            </a:r>
            <a:r>
              <a:rPr lang="tr-TR"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terminal </a:t>
            </a:r>
            <a:r>
              <a:rPr lang="tr-TR" sz="1200" spc="75"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building</a:t>
            </a:r>
            <a:endParaRPr lang="en-US" sz="1200" spc="75">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31075" y="3096327"/>
            <a:ext cx="3240000" cy="1440000"/>
          </a:xfrm>
          <a:prstGeom prst="roundRect">
            <a:avLst/>
          </a:prstGeom>
          <a:blipFill dpi="0" rotWithShape="1">
            <a:blip r:embed="rId6"/>
            <a:srcRect/>
            <a:tile tx="0" ty="-381000" sx="100000" sy="100000" flip="none" algn="tl"/>
          </a:blipFill>
          <a:ln>
            <a:noFill/>
          </a:ln>
          <a:effectLst>
            <a:outerShdw dist="1016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3" name="Straight Connector 2">
            <a:extLst>
              <a:ext uri="{FF2B5EF4-FFF2-40B4-BE49-F238E27FC236}">
                <a16:creationId xmlns:a16="http://schemas.microsoft.com/office/drawing/2014/main" id="{E16BE6F0-DED7-4EE2-B7C0-04B3C2BD90CB}"/>
              </a:ext>
            </a:extLst>
          </p:cNvPr>
          <p:cNvCxnSpPr>
            <a:cxnSpLocks/>
          </p:cNvCxnSpPr>
          <p:nvPr/>
        </p:nvCxnSpPr>
        <p:spPr>
          <a:xfrm>
            <a:off x="6102238" y="2277080"/>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DC6DCE-F0A0-6022-3261-F939AD48FCA6}"/>
              </a:ext>
            </a:extLst>
          </p:cNvPr>
          <p:cNvCxnSpPr>
            <a:cxnSpLocks/>
          </p:cNvCxnSpPr>
          <p:nvPr/>
        </p:nvCxnSpPr>
        <p:spPr>
          <a:xfrm>
            <a:off x="6102238" y="5377119"/>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BDDAC07-D8DC-3B86-E4C4-D4752B445A89}"/>
              </a:ext>
            </a:extLst>
          </p:cNvPr>
          <p:cNvSpPr txBox="1"/>
          <p:nvPr/>
        </p:nvSpPr>
        <p:spPr>
          <a:xfrm>
            <a:off x="1443243" y="5111726"/>
            <a:ext cx="2880000" cy="461665"/>
          </a:xfrm>
          <a:prstGeom prst="rect">
            <a:avLst/>
          </a:prstGeom>
          <a:noFill/>
          <a:ln>
            <a:noFill/>
          </a:ln>
        </p:spPr>
        <p:txBody>
          <a:bodyPr wrap="square" lIns="91440" tIns="45720" rIns="91440" bIns="45720" rtlCol="0" anchor="b">
            <a:spAutoFit/>
          </a:bodyPr>
          <a:lstStyle/>
          <a:p>
            <a:pPr algn="r" defTabSz="913834" fontAlgn="base">
              <a:spcBef>
                <a:spcPct val="0"/>
              </a:spcBef>
              <a:spcAft>
                <a:spcPct val="0"/>
              </a:spcAft>
            </a:pPr>
            <a:r>
              <a:rPr lang="en-US" sz="1200" b="1" spc="75" err="1">
                <a:solidFill>
                  <a:schemeClr val="tx1">
                    <a:lumMod val="85000"/>
                    <a:lumOff val="15000"/>
                  </a:schemeClr>
                </a:solidFill>
                <a:latin typeface="Oxanium" pitchFamily="2" charset="77"/>
                <a:ea typeface="Open Sans"/>
                <a:cs typeface="Open Sans"/>
              </a:rPr>
              <a:t>Prota</a:t>
            </a:r>
            <a:r>
              <a:rPr lang="en-US" sz="1200" b="1" spc="75">
                <a:solidFill>
                  <a:schemeClr val="tx1">
                    <a:lumMod val="85000"/>
                    <a:lumOff val="15000"/>
                  </a:schemeClr>
                </a:solidFill>
                <a:latin typeface="Oxanium" pitchFamily="2" charset="77"/>
                <a:ea typeface="Open Sans"/>
                <a:cs typeface="Open Sans"/>
              </a:rPr>
              <a:t> Software </a:t>
            </a:r>
            <a:r>
              <a:rPr lang="en-US" sz="1200" spc="75">
                <a:solidFill>
                  <a:schemeClr val="tx1">
                    <a:lumMod val="85000"/>
                    <a:lumOff val="15000"/>
                  </a:schemeClr>
                </a:solidFill>
                <a:latin typeface="Oxanium Medium" pitchFamily="2" charset="77"/>
                <a:ea typeface="Open Sans"/>
                <a:cs typeface="Open Sans"/>
              </a:rPr>
              <a:t>achieves licensed users in 120 different countries</a:t>
            </a:r>
          </a:p>
        </p:txBody>
      </p:sp>
      <p:cxnSp>
        <p:nvCxnSpPr>
          <p:cNvPr id="19" name="Straight Connector 18">
            <a:extLst>
              <a:ext uri="{FF2B5EF4-FFF2-40B4-BE49-F238E27FC236}">
                <a16:creationId xmlns:a16="http://schemas.microsoft.com/office/drawing/2014/main" id="{2CBFC6CD-7467-AEE9-C5DC-EFB0E95413F0}"/>
              </a:ext>
            </a:extLst>
          </p:cNvPr>
          <p:cNvCxnSpPr>
            <a:cxnSpLocks/>
          </p:cNvCxnSpPr>
          <p:nvPr/>
        </p:nvCxnSpPr>
        <p:spPr>
          <a:xfrm>
            <a:off x="4324369" y="5089454"/>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black and red logo&#10;&#10;Description automatically generated">
            <a:extLst>
              <a:ext uri="{FF2B5EF4-FFF2-40B4-BE49-F238E27FC236}">
                <a16:creationId xmlns:a16="http://schemas.microsoft.com/office/drawing/2014/main" id="{368B8BD9-0B1C-4EF2-93A5-FEC443B717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0926" y="1973486"/>
            <a:ext cx="3538286" cy="576000"/>
          </a:xfrm>
          <a:prstGeom prst="rect">
            <a:avLst/>
          </a:prstGeom>
        </p:spPr>
      </p:pic>
      <p:sp>
        <p:nvSpPr>
          <p:cNvPr id="9" name="TextBox 8">
            <a:extLst>
              <a:ext uri="{FF2B5EF4-FFF2-40B4-BE49-F238E27FC236}">
                <a16:creationId xmlns:a16="http://schemas.microsoft.com/office/drawing/2014/main" id="{1A9727D4-16E2-EA02-1B51-480B3FCD2E76}"/>
              </a:ext>
            </a:extLst>
          </p:cNvPr>
          <p:cNvSpPr txBox="1"/>
          <p:nvPr/>
        </p:nvSpPr>
        <p:spPr>
          <a:xfrm>
            <a:off x="4395309" y="185626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rPr>
              <a:t>2014</a:t>
            </a:r>
            <a:endParaRPr lang="en-US" sz="5000" b="1">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AF978D4A-7691-2A2D-E0C0-4BC3D9268CC5}"/>
              </a:ext>
            </a:extLst>
          </p:cNvPr>
          <p:cNvSpPr txBox="1"/>
          <p:nvPr/>
        </p:nvSpPr>
        <p:spPr>
          <a:xfrm>
            <a:off x="6112791" y="339357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rPr>
              <a:t>2018</a:t>
            </a:r>
            <a:endParaRPr lang="en-US" sz="5000" b="1">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endParaRPr>
          </a:p>
        </p:txBody>
      </p:sp>
      <p:sp>
        <p:nvSpPr>
          <p:cNvPr id="16" name="TextBox 15">
            <a:extLst>
              <a:ext uri="{FF2B5EF4-FFF2-40B4-BE49-F238E27FC236}">
                <a16:creationId xmlns:a16="http://schemas.microsoft.com/office/drawing/2014/main" id="{981EEB8A-13BB-2240-2A47-8E085BB242A4}"/>
              </a:ext>
            </a:extLst>
          </p:cNvPr>
          <p:cNvSpPr txBox="1"/>
          <p:nvPr/>
        </p:nvSpPr>
        <p:spPr>
          <a:xfrm>
            <a:off x="4395309" y="4948866"/>
            <a:ext cx="1685077" cy="861774"/>
          </a:xfrm>
          <a:prstGeom prst="rect">
            <a:avLst/>
          </a:prstGeom>
          <a:noFill/>
          <a:ln>
            <a:noFill/>
          </a:ln>
        </p:spPr>
        <p:txBody>
          <a:bodyPr wrap="none" lIns="91440" tIns="45720" rIns="91440" bIns="45720" rtlCol="0" anchor="t">
            <a:spAutoFit/>
          </a:bodyPr>
          <a:lstStyle/>
          <a:p>
            <a:pPr defTabSz="913834" fontAlgn="base">
              <a:spcBef>
                <a:spcPct val="0"/>
              </a:spcBef>
              <a:spcAft>
                <a:spcPct val="0"/>
              </a:spcAft>
            </a:pPr>
            <a:r>
              <a:rPr lang="tr-TR" sz="5000" b="1">
                <a:solidFill>
                  <a:srgbClr val="E11B22"/>
                </a:solidFill>
                <a:effectLst>
                  <a:outerShdw dist="101600" dir="2700000" algn="tl" rotWithShape="0">
                    <a:prstClr val="black">
                      <a:alpha val="20000"/>
                    </a:prstClr>
                  </a:outerShdw>
                </a:effectLst>
                <a:latin typeface="Oxanium ExtraBold" pitchFamily="2" charset="77"/>
                <a:ea typeface="Open Sans Extrabold"/>
                <a:cs typeface="Open Sans Extrabold"/>
              </a:rPr>
              <a:t>2027</a:t>
            </a:r>
            <a:endParaRPr lang="en-US" sz="5000" b="1">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73114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24" grpId="0" animBg="1"/>
      <p:bldP spid="34" grpId="0"/>
      <p:bldP spid="40" grpId="0" animBg="1"/>
      <p:bldP spid="17" grpId="0"/>
      <p:bldP spid="9"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A map of the world with flags&#10;&#10;AI-generated content may be incorrect.">
            <a:extLst>
              <a:ext uri="{FF2B5EF4-FFF2-40B4-BE49-F238E27FC236}">
                <a16:creationId xmlns:a16="http://schemas.microsoft.com/office/drawing/2014/main" id="{E83CF839-AD7A-DF38-E0F5-40A3E76A8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itle 16">
            <a:extLst>
              <a:ext uri="{FF2B5EF4-FFF2-40B4-BE49-F238E27FC236}">
                <a16:creationId xmlns:a16="http://schemas.microsoft.com/office/drawing/2014/main" id="{004A35BD-1D40-35A4-DAD8-C3B3441C821A}"/>
              </a:ext>
            </a:extLst>
          </p:cNvPr>
          <p:cNvSpPr txBox="1">
            <a:spLocks/>
          </p:cNvSpPr>
          <p:nvPr/>
        </p:nvSpPr>
        <p:spPr>
          <a:xfrm>
            <a:off x="0" y="744029"/>
            <a:ext cx="12192000" cy="881102"/>
          </a:xfrm>
          <a:prstGeom prst="rect">
            <a:avLst/>
          </a:prstGeom>
          <a:effectLst>
            <a:outerShdw blurRad="50800" dist="38100" dir="2700000" algn="tl" rotWithShape="0">
              <a:prstClr val="black">
                <a:alpha val="20045"/>
              </a:prstClr>
            </a:outerShdw>
          </a:effectLst>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r>
              <a:rPr lang="en-GB" sz="5800" b="1">
                <a:solidFill>
                  <a:schemeClr val="bg1"/>
                </a:solidFill>
                <a:effectLst>
                  <a:outerShdw dist="101600" dir="2700000" algn="tl" rotWithShape="0">
                    <a:prstClr val="black">
                      <a:alpha val="50361"/>
                    </a:prstClr>
                  </a:outerShdw>
                </a:effectLst>
                <a:latin typeface="Oxanium ExtraBold" pitchFamily="2" charset="77"/>
                <a:ea typeface="Open Sans Extrabold" panose="020B0606030504020204" pitchFamily="34" charset="0"/>
                <a:cs typeface="Open Sans Extrabold" panose="020B0606030504020204" pitchFamily="34" charset="0"/>
              </a:rPr>
              <a:t>An Expanding Global Company</a:t>
            </a:r>
          </a:p>
        </p:txBody>
      </p:sp>
      <p:pic>
        <p:nvPicPr>
          <p:cNvPr id="8" name="Picture 7" descr="A black and grey logo&#10;&#10;Description automatically generated">
            <a:extLst>
              <a:ext uri="{FF2B5EF4-FFF2-40B4-BE49-F238E27FC236}">
                <a16:creationId xmlns:a16="http://schemas.microsoft.com/office/drawing/2014/main" id="{646AD720-5A02-FBAA-16F8-276DC3EED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000" y="325422"/>
            <a:ext cx="2880000" cy="389720"/>
          </a:xfrm>
          <a:prstGeom prst="rect">
            <a:avLst/>
          </a:prstGeom>
        </p:spPr>
      </p:pic>
    </p:spTree>
    <p:extLst>
      <p:ext uri="{BB962C8B-B14F-4D97-AF65-F5344CB8AC3E}">
        <p14:creationId xmlns:p14="http://schemas.microsoft.com/office/powerpoint/2010/main" val="2620174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3024E51-5D6F-9897-8FF8-7CE8E1C15CED}"/>
              </a:ext>
            </a:extLst>
          </p:cNvPr>
          <p:cNvSpPr/>
          <p:nvPr/>
        </p:nvSpPr>
        <p:spPr>
          <a:xfrm>
            <a:off x="-1442674" y="561975"/>
            <a:ext cx="6728780"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tx1">
                  <a:lumMod val="85000"/>
                  <a:lumOff val="15000"/>
                </a:schemeClr>
              </a:solidFill>
              <a:latin typeface="Oxanium" pitchFamily="2" charset="77"/>
            </a:endParaRPr>
          </a:p>
        </p:txBody>
      </p:sp>
      <p:sp>
        <p:nvSpPr>
          <p:cNvPr id="2" name="Rounded Rectangle 1">
            <a:extLst>
              <a:ext uri="{FF2B5EF4-FFF2-40B4-BE49-F238E27FC236}">
                <a16:creationId xmlns:a16="http://schemas.microsoft.com/office/drawing/2014/main" id="{A8563217-0382-8477-3CBF-1BCA27DB801B}"/>
              </a:ext>
            </a:extLst>
          </p:cNvPr>
          <p:cNvSpPr/>
          <p:nvPr/>
        </p:nvSpPr>
        <p:spPr>
          <a:xfrm>
            <a:off x="5724525" y="561975"/>
            <a:ext cx="8365548"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TextBox 2">
            <a:extLst>
              <a:ext uri="{FF2B5EF4-FFF2-40B4-BE49-F238E27FC236}">
                <a16:creationId xmlns:a16="http://schemas.microsoft.com/office/drawing/2014/main" id="{5052635B-5F8C-D3AA-6915-5E7A3ACB3E59}"/>
              </a:ext>
            </a:extLst>
          </p:cNvPr>
          <p:cNvSpPr txBox="1"/>
          <p:nvPr/>
        </p:nvSpPr>
        <p:spPr>
          <a:xfrm>
            <a:off x="6829524" y="820076"/>
            <a:ext cx="3828951" cy="707886"/>
          </a:xfrm>
          <a:prstGeom prst="rect">
            <a:avLst/>
          </a:prstGeom>
          <a:noFill/>
        </p:spPr>
        <p:txBody>
          <a:bodyPr wrap="square" rtlCol="0">
            <a:spAutoFit/>
          </a:bodyPr>
          <a:lstStyle/>
          <a:p>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Modelling &amp; Analysis</a:t>
            </a:r>
            <a:r>
              <a:rPr lang="tr-TR"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p>
          <a:p>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 software for streamlined building modelling and analysis</a:t>
            </a:r>
          </a:p>
        </p:txBody>
      </p:sp>
      <p:cxnSp>
        <p:nvCxnSpPr>
          <p:cNvPr id="5" name="Straight Arrow Connector 4">
            <a:extLst>
              <a:ext uri="{FF2B5EF4-FFF2-40B4-BE49-F238E27FC236}">
                <a16:creationId xmlns:a16="http://schemas.microsoft.com/office/drawing/2014/main" id="{F80A2D02-6C8E-0A09-EFE8-EDB02EE9AA49}"/>
              </a:ext>
            </a:extLst>
          </p:cNvPr>
          <p:cNvCxnSpPr>
            <a:cxnSpLocks/>
          </p:cNvCxnSpPr>
          <p:nvPr/>
        </p:nvCxnSpPr>
        <p:spPr>
          <a:xfrm>
            <a:off x="204324" y="-3461657"/>
            <a:ext cx="0" cy="33600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FA08B63B-2754-C8D9-8945-669B7117AC73}"/>
              </a:ext>
            </a:extLst>
          </p:cNvPr>
          <p:cNvCxnSpPr>
            <a:cxnSpLocks/>
          </p:cNvCxnSpPr>
          <p:nvPr/>
        </p:nvCxnSpPr>
        <p:spPr>
          <a:xfrm>
            <a:off x="341834" y="-4452257"/>
            <a:ext cx="0" cy="42871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109FAC4B-72DB-11F5-DEF4-8B9460111F4C}"/>
              </a:ext>
            </a:extLst>
          </p:cNvPr>
          <p:cNvCxnSpPr>
            <a:cxnSpLocks/>
          </p:cNvCxnSpPr>
          <p:nvPr/>
        </p:nvCxnSpPr>
        <p:spPr>
          <a:xfrm>
            <a:off x="487055" y="-4855029"/>
            <a:ext cx="0" cy="4572818"/>
          </a:xfrm>
          <a:prstGeom prst="straightConnector1">
            <a:avLst/>
          </a:prstGeom>
          <a:ln w="38100">
            <a:solidFill>
              <a:srgbClr val="EB7600"/>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3454F84-60C2-A8AE-E3DA-271F7ACB56EA}"/>
              </a:ext>
            </a:extLst>
          </p:cNvPr>
          <p:cNvCxnSpPr>
            <a:cxnSpLocks/>
          </p:cNvCxnSpPr>
          <p:nvPr/>
        </p:nvCxnSpPr>
        <p:spPr>
          <a:xfrm>
            <a:off x="641343" y="-5406887"/>
            <a:ext cx="0" cy="4911616"/>
          </a:xfrm>
          <a:prstGeom prst="straightConnector1">
            <a:avLst/>
          </a:prstGeom>
          <a:ln w="38100">
            <a:solidFill>
              <a:srgbClr val="90D207"/>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CD4CE4-3816-D101-0A05-3BD316A17BD6}"/>
              </a:ext>
            </a:extLst>
          </p:cNvPr>
          <p:cNvCxnSpPr>
            <a:cxnSpLocks/>
          </p:cNvCxnSpPr>
          <p:nvPr/>
        </p:nvCxnSpPr>
        <p:spPr>
          <a:xfrm>
            <a:off x="826749" y="-6380922"/>
            <a:ext cx="0" cy="5731721"/>
          </a:xfrm>
          <a:prstGeom prst="straightConnector1">
            <a:avLst/>
          </a:prstGeom>
          <a:ln w="38100">
            <a:solidFill>
              <a:srgbClr val="1A82C2"/>
            </a:solidFill>
            <a:tailEnd type="none"/>
          </a:ln>
        </p:spPr>
        <p:style>
          <a:lnRef idx="1">
            <a:schemeClr val="accent1"/>
          </a:lnRef>
          <a:fillRef idx="0">
            <a:schemeClr val="accent1"/>
          </a:fillRef>
          <a:effectRef idx="0">
            <a:schemeClr val="accent1"/>
          </a:effectRef>
          <a:fontRef idx="minor">
            <a:schemeClr val="tx1"/>
          </a:fontRef>
        </p:style>
      </p:cxnSp>
      <p:sp>
        <p:nvSpPr>
          <p:cNvPr id="12" name="TextBox 9">
            <a:extLst>
              <a:ext uri="{FF2B5EF4-FFF2-40B4-BE49-F238E27FC236}">
                <a16:creationId xmlns:a16="http://schemas.microsoft.com/office/drawing/2014/main" id="{6374D447-8B8B-F389-B00E-4946664A9A12}"/>
              </a:ext>
            </a:extLst>
          </p:cNvPr>
          <p:cNvSpPr txBox="1"/>
          <p:nvPr/>
        </p:nvSpPr>
        <p:spPr>
          <a:xfrm>
            <a:off x="6865600" y="1791839"/>
            <a:ext cx="4183400" cy="707886"/>
          </a:xfrm>
          <a:prstGeom prst="rect">
            <a:avLst/>
          </a:prstGeom>
          <a:noFill/>
        </p:spPr>
        <p:txBody>
          <a:bodyPr wrap="square" rtlCol="0">
            <a:spAutoFit/>
          </a:bodyPr>
          <a:lstStyle/>
          <a:p>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Design </a:t>
            </a:r>
          </a:p>
          <a:p>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 software for designing your steel connections, </a:t>
            </a:r>
            <a:endPar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concrete beams, core walls, foundations and more</a:t>
            </a:r>
          </a:p>
        </p:txBody>
      </p:sp>
      <p:sp>
        <p:nvSpPr>
          <p:cNvPr id="13" name="TextBox 9">
            <a:extLst>
              <a:ext uri="{FF2B5EF4-FFF2-40B4-BE49-F238E27FC236}">
                <a16:creationId xmlns:a16="http://schemas.microsoft.com/office/drawing/2014/main" id="{F1CC0354-A40A-A3A7-0319-4A117971515A}"/>
              </a:ext>
            </a:extLst>
          </p:cNvPr>
          <p:cNvSpPr txBox="1"/>
          <p:nvPr/>
        </p:nvSpPr>
        <p:spPr>
          <a:xfrm>
            <a:off x="6865601" y="2763602"/>
            <a:ext cx="4183400" cy="1077218"/>
          </a:xfrm>
          <a:prstGeom prst="rect">
            <a:avLst/>
          </a:prstGeom>
          <a:noFill/>
        </p:spPr>
        <p:txBody>
          <a:bodyPr wrap="square" rtlCol="0">
            <a:spAutoFit/>
          </a:bodyPr>
          <a:lstStyle/>
          <a:p>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Detailing / Drafting /Component design</a:t>
            </a:r>
          </a:p>
          <a:p>
            <a:r>
              <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 </a:t>
            </a:r>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CAD software for dedicated structural drafting and producing all your engineering drawings, with component design for other project elements (like retaining walls) </a:t>
            </a:r>
          </a:p>
        </p:txBody>
      </p:sp>
      <p:sp>
        <p:nvSpPr>
          <p:cNvPr id="14" name="TextBox 9">
            <a:extLst>
              <a:ext uri="{FF2B5EF4-FFF2-40B4-BE49-F238E27FC236}">
                <a16:creationId xmlns:a16="http://schemas.microsoft.com/office/drawing/2014/main" id="{81351542-F925-7A58-9D15-7FC9A7201661}"/>
              </a:ext>
            </a:extLst>
          </p:cNvPr>
          <p:cNvSpPr txBox="1"/>
          <p:nvPr/>
        </p:nvSpPr>
        <p:spPr>
          <a:xfrm>
            <a:off x="6829524" y="4135474"/>
            <a:ext cx="4183401" cy="707886"/>
          </a:xfrm>
          <a:prstGeom prst="rect">
            <a:avLst/>
          </a:prstGeom>
          <a:noFill/>
        </p:spPr>
        <p:txBody>
          <a:bodyPr wrap="square" rtlCol="0">
            <a:spAutoFit/>
          </a:bodyPr>
          <a:lstStyle/>
          <a:p>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Fabrication</a:t>
            </a:r>
          </a:p>
          <a:p>
            <a:r>
              <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a:t>
            </a:r>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Fabrication software for producing all your </a:t>
            </a:r>
            <a:endPar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construction and shop details</a:t>
            </a:r>
          </a:p>
        </p:txBody>
      </p:sp>
      <p:sp>
        <p:nvSpPr>
          <p:cNvPr id="23" name="TextBox 9">
            <a:extLst>
              <a:ext uri="{FF2B5EF4-FFF2-40B4-BE49-F238E27FC236}">
                <a16:creationId xmlns:a16="http://schemas.microsoft.com/office/drawing/2014/main" id="{728E767A-33B0-C29C-6FCB-C01399902582}"/>
              </a:ext>
            </a:extLst>
          </p:cNvPr>
          <p:cNvSpPr txBox="1"/>
          <p:nvPr/>
        </p:nvSpPr>
        <p:spPr>
          <a:xfrm>
            <a:off x="6865600" y="5107237"/>
            <a:ext cx="3792875" cy="892552"/>
          </a:xfrm>
          <a:prstGeom prst="rect">
            <a:avLst/>
          </a:prstGeom>
          <a:noFill/>
        </p:spPr>
        <p:txBody>
          <a:bodyPr wrap="square" rtlCol="0">
            <a:spAutoFit/>
          </a:bodyPr>
          <a:lstStyle/>
          <a:p>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Structural BIM</a:t>
            </a:r>
          </a:p>
          <a:p>
            <a:r>
              <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a:t>
            </a:r>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BIM software for communicating all of this to other project team members, Owners, Architects, M&amp;E specialists </a:t>
            </a:r>
            <a:r>
              <a:rPr lang="en-US" sz="120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etc</a:t>
            </a:r>
            <a:r>
              <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t>
            </a:r>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for coordination</a:t>
            </a:r>
          </a:p>
        </p:txBody>
      </p:sp>
      <p:sp>
        <p:nvSpPr>
          <p:cNvPr id="26" name="TextBox 9">
            <a:extLst>
              <a:ext uri="{FF2B5EF4-FFF2-40B4-BE49-F238E27FC236}">
                <a16:creationId xmlns:a16="http://schemas.microsoft.com/office/drawing/2014/main" id="{3F8F6493-7307-375B-03CF-B5ED76B27BAD}"/>
              </a:ext>
            </a:extLst>
          </p:cNvPr>
          <p:cNvSpPr txBox="1"/>
          <p:nvPr/>
        </p:nvSpPr>
        <p:spPr>
          <a:xfrm>
            <a:off x="1179031" y="807777"/>
            <a:ext cx="3004615" cy="707886"/>
          </a:xfrm>
          <a:prstGeom prst="rect">
            <a:avLst/>
          </a:prstGeom>
          <a:noFill/>
        </p:spPr>
        <p:txBody>
          <a:bodyPr wrap="square" rtlCol="0">
            <a:spAutoFit/>
          </a:bodyPr>
          <a:lstStyle/>
          <a:p>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Modelling &amp; Analysis</a:t>
            </a:r>
            <a:r>
              <a:rPr lang="tr-TR"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p>
          <a:p>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Staad, Sap, Midas, S-frame, Robot, Etabs, Space </a:t>
            </a:r>
            <a:r>
              <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G</a:t>
            </a:r>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ass</a:t>
            </a:r>
            <a:r>
              <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endPar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27" name="TextBox 9">
            <a:extLst>
              <a:ext uri="{FF2B5EF4-FFF2-40B4-BE49-F238E27FC236}">
                <a16:creationId xmlns:a16="http://schemas.microsoft.com/office/drawing/2014/main" id="{14D4953B-06B6-B303-DC16-4854D1C6F4E1}"/>
              </a:ext>
            </a:extLst>
          </p:cNvPr>
          <p:cNvSpPr txBox="1"/>
          <p:nvPr/>
        </p:nvSpPr>
        <p:spPr>
          <a:xfrm>
            <a:off x="1179030" y="1789624"/>
            <a:ext cx="3647227" cy="523220"/>
          </a:xfrm>
          <a:prstGeom prst="rect">
            <a:avLst/>
          </a:prstGeom>
          <a:noFill/>
        </p:spPr>
        <p:txBody>
          <a:bodyPr wrap="square" rtlCol="0">
            <a:spAutoFit/>
          </a:bodyPr>
          <a:lstStyle/>
          <a:p>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Design </a:t>
            </a:r>
          </a:p>
          <a:p>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Many of these do some design – element design</a:t>
            </a:r>
          </a:p>
        </p:txBody>
      </p:sp>
      <p:sp>
        <p:nvSpPr>
          <p:cNvPr id="28" name="TextBox 9">
            <a:extLst>
              <a:ext uri="{FF2B5EF4-FFF2-40B4-BE49-F238E27FC236}">
                <a16:creationId xmlns:a16="http://schemas.microsoft.com/office/drawing/2014/main" id="{1EB1A856-AE54-6403-F623-5AF84F590437}"/>
              </a:ext>
            </a:extLst>
          </p:cNvPr>
          <p:cNvSpPr txBox="1"/>
          <p:nvPr/>
        </p:nvSpPr>
        <p:spPr>
          <a:xfrm>
            <a:off x="1179031" y="2586805"/>
            <a:ext cx="3647227" cy="538609"/>
          </a:xfrm>
          <a:prstGeom prst="rect">
            <a:avLst/>
          </a:prstGeom>
          <a:noFill/>
        </p:spPr>
        <p:txBody>
          <a:bodyPr wrap="square" rtlCol="0">
            <a:spAutoFit/>
          </a:bodyPr>
          <a:lstStyle/>
          <a:p>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Component design</a:t>
            </a:r>
          </a:p>
          <a:p>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Tedds, Scale, Prokon, LIM con</a:t>
            </a:r>
            <a:r>
              <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endPar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29" name="TextBox 9">
            <a:extLst>
              <a:ext uri="{FF2B5EF4-FFF2-40B4-BE49-F238E27FC236}">
                <a16:creationId xmlns:a16="http://schemas.microsoft.com/office/drawing/2014/main" id="{8E903594-A81D-2DB5-B240-5FE810022300}"/>
              </a:ext>
            </a:extLst>
          </p:cNvPr>
          <p:cNvSpPr txBox="1"/>
          <p:nvPr/>
        </p:nvSpPr>
        <p:spPr>
          <a:xfrm>
            <a:off x="1179031" y="4196556"/>
            <a:ext cx="3462500" cy="523220"/>
          </a:xfrm>
          <a:prstGeom prst="rect">
            <a:avLst/>
          </a:prstGeom>
          <a:noFill/>
        </p:spPr>
        <p:txBody>
          <a:bodyPr wrap="square" rtlCol="0">
            <a:spAutoFit/>
          </a:bodyPr>
          <a:lstStyle/>
          <a:p>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Fabrication</a:t>
            </a:r>
          </a:p>
          <a:p>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Tekla Structures, Advanced Steel, BOCAD</a:t>
            </a:r>
            <a:r>
              <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t>
            </a:r>
          </a:p>
        </p:txBody>
      </p:sp>
      <p:sp>
        <p:nvSpPr>
          <p:cNvPr id="30" name="TextBox 9">
            <a:extLst>
              <a:ext uri="{FF2B5EF4-FFF2-40B4-BE49-F238E27FC236}">
                <a16:creationId xmlns:a16="http://schemas.microsoft.com/office/drawing/2014/main" id="{80D25A95-859C-A0AF-FF64-A0B84C6E3FF4}"/>
              </a:ext>
            </a:extLst>
          </p:cNvPr>
          <p:cNvSpPr txBox="1"/>
          <p:nvPr/>
        </p:nvSpPr>
        <p:spPr>
          <a:xfrm>
            <a:off x="1179031" y="4993736"/>
            <a:ext cx="3462500" cy="523220"/>
          </a:xfrm>
          <a:prstGeom prst="rect">
            <a:avLst/>
          </a:prstGeom>
          <a:noFill/>
        </p:spPr>
        <p:txBody>
          <a:bodyPr wrap="square" rtlCol="0">
            <a:spAutoFit/>
          </a:bodyPr>
          <a:lstStyle/>
          <a:p>
            <a:r>
              <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Structural BIM</a:t>
            </a:r>
          </a:p>
          <a:p>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Revit, Tekla</a:t>
            </a:r>
            <a:r>
              <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Structures, BOCAD, Archicad</a:t>
            </a:r>
            <a:r>
              <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endPar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31" name="TextBox 9">
            <a:extLst>
              <a:ext uri="{FF2B5EF4-FFF2-40B4-BE49-F238E27FC236}">
                <a16:creationId xmlns:a16="http://schemas.microsoft.com/office/drawing/2014/main" id="{915BA4C9-FD91-DC35-368A-DA1C436100B2}"/>
              </a:ext>
            </a:extLst>
          </p:cNvPr>
          <p:cNvSpPr txBox="1"/>
          <p:nvPr/>
        </p:nvSpPr>
        <p:spPr>
          <a:xfrm>
            <a:off x="1179031" y="3399375"/>
            <a:ext cx="3647227" cy="523220"/>
          </a:xfrm>
          <a:prstGeom prst="rect">
            <a:avLst/>
          </a:prstGeom>
          <a:noFill/>
        </p:spPr>
        <p:txBody>
          <a:bodyPr wrap="square" rtlCol="0">
            <a:spAutoFit/>
          </a:bodyPr>
          <a:lstStyle/>
          <a:p>
            <a:r>
              <a:rPr lang="tr-TR"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Detailing/Drafting</a:t>
            </a:r>
            <a:endParaRPr lang="en-US" sz="1600" b="1">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AutoCAD, BrisCAD, GStar CAD, there</a:t>
            </a:r>
            <a:r>
              <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t>
            </a:r>
            <a:r>
              <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 so many</a:t>
            </a:r>
            <a:r>
              <a:rPr lang="tr-TR"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t>
            </a:r>
            <a:endParaRPr lang="en-US" sz="120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pic>
        <p:nvPicPr>
          <p:cNvPr id="4" name="Picture 3" descr="A red and black logo&#10;&#10;Description automatically generated">
            <a:extLst>
              <a:ext uri="{FF2B5EF4-FFF2-40B4-BE49-F238E27FC236}">
                <a16:creationId xmlns:a16="http://schemas.microsoft.com/office/drawing/2014/main" id="{CA93113C-6390-E7BD-8A10-CA32D447C3B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878822"/>
            <a:ext cx="502920" cy="553212"/>
          </a:xfrm>
          <a:prstGeom prst="rect">
            <a:avLst/>
          </a:prstGeom>
        </p:spPr>
      </p:pic>
      <p:pic>
        <p:nvPicPr>
          <p:cNvPr id="9" name="Picture 8" descr="A red and black logo&#10;&#10;Description automatically generated">
            <a:extLst>
              <a:ext uri="{FF2B5EF4-FFF2-40B4-BE49-F238E27FC236}">
                <a16:creationId xmlns:a16="http://schemas.microsoft.com/office/drawing/2014/main" id="{763DBBAB-4700-5A8D-C170-94F23EA392B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1878062"/>
            <a:ext cx="502920" cy="553212"/>
          </a:xfrm>
          <a:prstGeom prst="rect">
            <a:avLst/>
          </a:prstGeom>
        </p:spPr>
      </p:pic>
      <p:pic>
        <p:nvPicPr>
          <p:cNvPr id="15" name="Picture 14" descr="A logo with black and orange squares&#10;&#10;Description automatically generated with medium confidence">
            <a:extLst>
              <a:ext uri="{FF2B5EF4-FFF2-40B4-BE49-F238E27FC236}">
                <a16:creationId xmlns:a16="http://schemas.microsoft.com/office/drawing/2014/main" id="{188C3AE4-09D1-3888-BAFC-E94F1F790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668" y="2848808"/>
            <a:ext cx="502920" cy="553212"/>
          </a:xfrm>
          <a:prstGeom prst="rect">
            <a:avLst/>
          </a:prstGeom>
        </p:spPr>
      </p:pic>
      <p:pic>
        <p:nvPicPr>
          <p:cNvPr id="16" name="Picture 15" descr="A green and black logo&#10;&#10;Description automatically generated">
            <a:extLst>
              <a:ext uri="{FF2B5EF4-FFF2-40B4-BE49-F238E27FC236}">
                <a16:creationId xmlns:a16="http://schemas.microsoft.com/office/drawing/2014/main" id="{D6F8A6A5-4C41-EE3B-AD2F-8EC466E91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668" y="4196556"/>
            <a:ext cx="502920" cy="553212"/>
          </a:xfrm>
          <a:prstGeom prst="rect">
            <a:avLst/>
          </a:prstGeom>
        </p:spPr>
      </p:pic>
      <p:pic>
        <p:nvPicPr>
          <p:cNvPr id="17" name="Picture 16" descr="A blue and black logo&#10;&#10;Description automatically generated">
            <a:extLst>
              <a:ext uri="{FF2B5EF4-FFF2-40B4-BE49-F238E27FC236}">
                <a16:creationId xmlns:a16="http://schemas.microsoft.com/office/drawing/2014/main" id="{3731C9BA-335A-3AA6-70BB-846F5582ED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668" y="5174361"/>
            <a:ext cx="502920" cy="553212"/>
          </a:xfrm>
          <a:prstGeom prst="rect">
            <a:avLst/>
          </a:prstGeom>
        </p:spPr>
      </p:pic>
    </p:spTree>
    <p:extLst>
      <p:ext uri="{BB962C8B-B14F-4D97-AF65-F5344CB8AC3E}">
        <p14:creationId xmlns:p14="http://schemas.microsoft.com/office/powerpoint/2010/main" val="89023471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2.22222E-6 L 3.125E-6 0.31366 " pathEditMode="relative" rAng="0" ptsTypes="AA">
                                      <p:cBhvr>
                                        <p:cTn id="11" dur="2000" fill="hold"/>
                                        <p:tgtEl>
                                          <p:spTgt spid="5"/>
                                        </p:tgtEl>
                                        <p:attrNameLst>
                                          <p:attrName>ppt_x</p:attrName>
                                          <p:attrName>ppt_y</p:attrName>
                                        </p:attrNameLst>
                                      </p:cBhvr>
                                      <p:rCtr x="0" y="15694"/>
                                    </p:animMotion>
                                  </p:childTnLst>
                                </p:cTn>
                              </p:par>
                              <p:par>
                                <p:cTn id="12" presetID="10" presetClass="entr" presetSubtype="0" fill="hold" grpId="0" nodeType="withEffect">
                                  <p:stCondLst>
                                    <p:cond delay="150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79167E-6 4.07407E-6 L -4.79167E-6 0.44745 " pathEditMode="relative" rAng="0" ptsTypes="AA">
                                      <p:cBhvr>
                                        <p:cTn id="18" dur="2000" fill="hold"/>
                                        <p:tgtEl>
                                          <p:spTgt spid="6"/>
                                        </p:tgtEl>
                                        <p:attrNameLst>
                                          <p:attrName>ppt_x</p:attrName>
                                          <p:attrName>ppt_y</p:attrName>
                                        </p:attrNameLst>
                                      </p:cBhvr>
                                      <p:rCtr x="0" y="22384"/>
                                    </p:animMotion>
                                  </p:childTnLst>
                                </p:cTn>
                              </p:par>
                              <p:par>
                                <p:cTn id="19" presetID="10" presetClass="entr" presetSubtype="0" fill="hold" grpId="0" nodeType="withEffect">
                                  <p:stCondLst>
                                    <p:cond delay="15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3.95833E-6 0.00741 L -3.95833E-6 0.5676 " pathEditMode="relative" rAng="0" ptsTypes="AA">
                                      <p:cBhvr>
                                        <p:cTn id="25" dur="2000" fill="hold"/>
                                        <p:tgtEl>
                                          <p:spTgt spid="7"/>
                                        </p:tgtEl>
                                        <p:attrNameLst>
                                          <p:attrName>ppt_x</p:attrName>
                                          <p:attrName>ppt_y</p:attrName>
                                        </p:attrNameLst>
                                      </p:cBhvr>
                                      <p:rCtr x="0" y="28009"/>
                                    </p:animMotion>
                                  </p:childTnLst>
                                </p:cTn>
                              </p:par>
                              <p:par>
                                <p:cTn id="26" presetID="10" presetClass="entr" presetSubtype="0"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16667E-6 4.07407E-6 L -4.16667E-6 0.70949 " pathEditMode="relative" rAng="0" ptsTypes="AA">
                                      <p:cBhvr>
                                        <p:cTn id="32" dur="2000" fill="hold"/>
                                        <p:tgtEl>
                                          <p:spTgt spid="10"/>
                                        </p:tgtEl>
                                        <p:attrNameLst>
                                          <p:attrName>ppt_x</p:attrName>
                                          <p:attrName>ppt_y</p:attrName>
                                        </p:attrNameLst>
                                      </p:cBhvr>
                                      <p:rCtr x="0" y="35486"/>
                                    </p:animMotion>
                                  </p:childTnLst>
                                </p:cTn>
                              </p:par>
                              <p:par>
                                <p:cTn id="33" presetID="10" presetClass="entr" presetSubtype="0" fill="hold" grpId="0" nodeType="withEffect">
                                  <p:stCondLst>
                                    <p:cond delay="15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45833E-6 1.11022E-16 L 1.45833E-6 0.8713 " pathEditMode="relative" rAng="0" ptsTypes="AA">
                                      <p:cBhvr>
                                        <p:cTn id="39" dur="2000" fill="hold"/>
                                        <p:tgtEl>
                                          <p:spTgt spid="11"/>
                                        </p:tgtEl>
                                        <p:attrNameLst>
                                          <p:attrName>ppt_x</p:attrName>
                                          <p:attrName>ppt_y</p:attrName>
                                        </p:attrNameLst>
                                      </p:cBhvr>
                                      <p:rCtr x="0" y="43565"/>
                                    </p:animMotion>
                                  </p:childTnLst>
                                </p:cTn>
                              </p:par>
                              <p:par>
                                <p:cTn id="40" presetID="10" presetClass="entr" presetSubtype="0" fill="hold" grpId="0" nodeType="withEffect">
                                  <p:stCondLst>
                                    <p:cond delay="15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par>
                                <p:cTn id="68" presetID="10"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23" grpId="0"/>
      <p:bldP spid="26" grpId="0"/>
      <p:bldP spid="27" grpId="0"/>
      <p:bldP spid="28" grpId="0"/>
      <p:bldP spid="29" grpId="0"/>
      <p:bldP spid="30" grpId="0"/>
      <p:bldP spid="31" grpId="0"/>
    </p:bldLst>
  </p:timing>
</p:sld>
</file>

<file path=ppt/theme/theme1.xml><?xml version="1.0" encoding="utf-8"?>
<a:theme xmlns:a="http://schemas.openxmlformats.org/drawingml/2006/main" name="Light Background With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Background Without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ark Backgrou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ff16637-7bf4-4c62-9f65-b859e2a276d8}" enabled="0" method="" siteId="{1ff16637-7bf4-4c62-9f65-b859e2a276d8}"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30</Notes>
  <HiddenSlides>0</HiddenSlides>
  <ScaleCrop>false</ScaleCrop>
  <HeadingPairs>
    <vt:vector size="4" baseType="variant">
      <vt:variant>
        <vt:lpstr>Theme</vt:lpstr>
      </vt:variant>
      <vt:variant>
        <vt:i4>8</vt:i4>
      </vt:variant>
      <vt:variant>
        <vt:lpstr>Slide Titles</vt:lpstr>
      </vt:variant>
      <vt:variant>
        <vt:i4>30</vt:i4>
      </vt:variant>
    </vt:vector>
  </HeadingPairs>
  <TitlesOfParts>
    <vt:vector size="38" baseType="lpstr">
      <vt:lpstr>Light Background With Footer</vt:lpstr>
      <vt:lpstr>Light Background Without Footer</vt:lpstr>
      <vt:lpstr>1_Light_Background_No_Banner</vt:lpstr>
      <vt:lpstr>2_Light_Background_No_Banner</vt:lpstr>
      <vt:lpstr>3_Light_Background_No_Banner</vt:lpstr>
      <vt:lpstr>4_Light_Background_No_Banner</vt:lpstr>
      <vt:lpstr>Dark Backgroung</vt:lpstr>
      <vt:lpstr>Office Theme</vt:lpstr>
      <vt:lpstr>PowerPoint Presentation</vt:lpstr>
      <vt:lpstr>PowerPoint Presentation</vt:lpstr>
      <vt:lpstr>PowerPoint Presentation</vt:lpstr>
      <vt:lpstr>PowerPoint Presentation</vt:lpstr>
      <vt:lpstr>PowerPoint Presentation</vt:lpstr>
      <vt:lpstr>Our History</vt:lpstr>
      <vt:lpstr>Our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 Excellence</vt:lpstr>
      <vt:lpstr>Biggest Passenger Terminal Building of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Prota Help Center</vt:lpstr>
      <vt:lpstr>New Website </vt:lpstr>
      <vt:lpstr>PowerPoint Presentation</vt:lpstr>
      <vt:lpstr>PowerPoint Presentation</vt:lpstr>
      <vt:lpstr>Let’s See In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 Picak</dc:creator>
  <cp:revision>1</cp:revision>
  <dcterms:created xsi:type="dcterms:W3CDTF">2021-08-25T14:14:36Z</dcterms:created>
  <dcterms:modified xsi:type="dcterms:W3CDTF">2026-06-19T13:34:47Z</dcterms:modified>
</cp:coreProperties>
</file>